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Default Extension="jpeg" ContentType="image/jpeg"/>
  <Override PartName="/ppt/slides/slide10.xml" ContentType="application/vnd.openxmlformats-officedocument.presentationml.slide+xml"/>
  <Override PartName="/ppt/tags/tag1.xml" ContentType="application/vnd.openxmlformats-officedocument.presentationml.tags+xml"/>
  <Override PartName="/ppt/slides/slide1.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rels" ContentType="application/vnd.openxmlformats-package.relationship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tags/tag2.xml" ContentType="application/vnd.openxmlformats-officedocument.presentationml.tags+xml"/>
  <Override PartName="/ppt/slides/slide2.xml" ContentType="application/vnd.openxmlformats-officedocument.presentationml.slide+xml"/>
  <Override PartName="/ppt/notesSlides/notesSlide13.xml" ContentType="application/vnd.openxmlformats-officedocument.presentationml.notes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tags/tag3.xml" ContentType="application/vnd.openxmlformats-officedocument.presentationml.tags+xml"/>
  <Override PartName="/ppt/slides/slide3.xml" ContentType="application/vnd.openxmlformats-officedocument.presentationml.slide+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Default Extension="wmf" ContentType="image/x-wmf"/>
  <Override PartName="/ppt/tags/tag4.xml" ContentType="application/vnd.openxmlformats-officedocument.presentationml.tags+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60" r:id="rId1"/>
  </p:sldMasterIdLst>
  <p:notesMasterIdLst>
    <p:notesMasterId r:id="rId26"/>
  </p:notesMasterIdLst>
  <p:sldIdLst>
    <p:sldId id="256" r:id="rId2"/>
    <p:sldId id="393" r:id="rId3"/>
    <p:sldId id="400" r:id="rId4"/>
    <p:sldId id="356" r:id="rId5"/>
    <p:sldId id="411" r:id="rId6"/>
    <p:sldId id="412" r:id="rId7"/>
    <p:sldId id="392" r:id="rId8"/>
    <p:sldId id="396" r:id="rId9"/>
    <p:sldId id="386" r:id="rId10"/>
    <p:sldId id="339" r:id="rId11"/>
    <p:sldId id="340" r:id="rId12"/>
    <p:sldId id="344" r:id="rId13"/>
    <p:sldId id="264" r:id="rId14"/>
    <p:sldId id="424" r:id="rId15"/>
    <p:sldId id="379" r:id="rId16"/>
    <p:sldId id="409" r:id="rId17"/>
    <p:sldId id="417" r:id="rId18"/>
    <p:sldId id="410" r:id="rId19"/>
    <p:sldId id="418" r:id="rId20"/>
    <p:sldId id="427" r:id="rId21"/>
    <p:sldId id="419" r:id="rId22"/>
    <p:sldId id="422" r:id="rId23"/>
    <p:sldId id="423" r:id="rId24"/>
    <p:sldId id="42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prstClr val="red"/>
    </p:penClr>
  </p:showPr>
  <p:clrMru>
    <a:srgbClr val="F73551"/>
    <a:srgbClr val="006600"/>
    <a:srgbClr val="B4DE86"/>
    <a:srgbClr val="DCFCF8"/>
    <a:srgbClr val="99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24019" autoAdjust="0"/>
    <p:restoredTop sz="78167" autoAdjust="0"/>
  </p:normalViewPr>
  <p:slideViewPr>
    <p:cSldViewPr>
      <p:cViewPr varScale="1">
        <p:scale>
          <a:sx n="80" d="100"/>
          <a:sy n="80" d="100"/>
        </p:scale>
        <p:origin x="-808" y="-104"/>
      </p:cViewPr>
      <p:guideLst>
        <p:guide orient="horz" pos="2160"/>
        <p:guide pos="2880"/>
      </p:guideLst>
    </p:cSldViewPr>
  </p:slideViewPr>
  <p:outlineViewPr>
    <p:cViewPr>
      <p:scale>
        <a:sx n="33" d="100"/>
        <a:sy n="33" d="100"/>
      </p:scale>
      <p:origin x="48" y="645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1890"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3E69DA-AEF2-41D7-9DBA-721ADDD3DB83}" type="datetimeFigureOut">
              <a:rPr lang="en-US" smtClean="0"/>
              <a:pPr/>
              <a:t>1/13/11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443DA5-6751-4868-A09E-7FA7F45FF77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en.wikipedia.org/wiki/Phylogenetic"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 we develop workflow systems that can maintain provenance information, we need to plan on how to protect privacy within that information.</a:t>
            </a:r>
            <a:endParaRPr lang="en-US" dirty="0"/>
          </a:p>
        </p:txBody>
      </p:sp>
      <p:sp>
        <p:nvSpPr>
          <p:cNvPr id="4" name="Slide Number Placeholder 3"/>
          <p:cNvSpPr>
            <a:spLocks noGrp="1"/>
          </p:cNvSpPr>
          <p:nvPr>
            <p:ph type="sldNum" sz="quarter" idx="10"/>
          </p:nvPr>
        </p:nvSpPr>
        <p:spPr/>
        <p:txBody>
          <a:bodyPr/>
          <a:lstStyle/>
          <a:p>
            <a:fld id="{71443DA5-6751-4868-A09E-7FA7F45FF77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8EB5F78C-A22C-42EA-B30C-3DF70FF70A75}" type="slidenum">
              <a:rPr lang="en-US" smtClean="0"/>
              <a:pPr>
                <a:defRPr/>
              </a:pPr>
              <a:t>10</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1200" dirty="0" smtClean="0"/>
              <a:t>Data must be analyzed to generate knowledge</a:t>
            </a:r>
          </a:p>
          <a:p>
            <a:pPr eaLnBrk="1" hangingPunct="1"/>
            <a:endParaRPr lang="en-US" sz="1200" dirty="0" smtClean="0"/>
          </a:p>
          <a:p>
            <a:pPr eaLnBrk="1" hangingPunct="1"/>
            <a:r>
              <a:rPr lang="en-US" sz="1200" dirty="0" smtClean="0"/>
              <a:t>Useful for understanding the validity and reliability of data and to reproduce results</a:t>
            </a:r>
          </a:p>
          <a:p>
            <a:pPr eaLnBrk="1" hangingPunct="1"/>
            <a:endParaRPr lang="en-US" sz="800" dirty="0" smtClean="0"/>
          </a:p>
          <a:p>
            <a:pPr eaLnBrk="1" hangingPunct="1"/>
            <a:r>
              <a:rPr lang="en-US" sz="1200" dirty="0" smtClean="0"/>
              <a:t>An increasingly important problem:</a:t>
            </a:r>
          </a:p>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8EB5F78C-A22C-42EA-B30C-3DF70FF70A75}" type="slidenum">
              <a:rPr lang="en-US" smtClean="0"/>
              <a:pPr>
                <a:defRPr/>
              </a:pPr>
              <a:t>11</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1200" dirty="0" smtClean="0"/>
              <a:t>No one should be able guess the output given partial or full input data</a:t>
            </a:r>
          </a:p>
          <a:p>
            <a:pPr eaLnBrk="1" hangingPunct="1"/>
            <a:endParaRPr lang="en-US" sz="1200" dirty="0" smtClean="0"/>
          </a:p>
          <a:p>
            <a:pPr eaLnBrk="1" hangingPunct="1"/>
            <a:r>
              <a:rPr lang="en-US" sz="1200" dirty="0" smtClean="0"/>
              <a:t>Use of the module should be permitted by the owner, i.e. </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8EB5F78C-A22C-42EA-B30C-3DF70FF70A75}" type="slidenum">
              <a:rPr lang="en-US" smtClean="0"/>
              <a:pPr>
                <a:defRPr/>
              </a:pPr>
              <a:t>12</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fr-FR" sz="1200" dirty="0" smtClean="0">
                <a:solidFill>
                  <a:srgbClr val="006600"/>
                </a:solidFill>
              </a:rPr>
              <a:t>(</a:t>
            </a:r>
            <a:r>
              <a:rPr lang="fr-FR" sz="1200" dirty="0" err="1" smtClean="0">
                <a:solidFill>
                  <a:srgbClr val="006600"/>
                </a:solidFill>
              </a:rPr>
              <a:t>process</a:t>
            </a:r>
            <a:r>
              <a:rPr lang="fr-FR" sz="1200" dirty="0" smtClean="0">
                <a:solidFill>
                  <a:srgbClr val="006600"/>
                </a:solidFill>
              </a:rPr>
              <a:t> </a:t>
            </a:r>
            <a:r>
              <a:rPr lang="fr-FR" sz="1200" dirty="0" err="1" smtClean="0">
                <a:solidFill>
                  <a:srgbClr val="006600"/>
                </a:solidFill>
              </a:rPr>
              <a:t>followed</a:t>
            </a:r>
            <a:r>
              <a:rPr lang="fr-FR" sz="1200" dirty="0" smtClean="0">
                <a:solidFill>
                  <a:srgbClr val="006600"/>
                </a:solidFill>
              </a:rPr>
              <a:t>, </a:t>
            </a:r>
            <a:r>
              <a:rPr lang="fr-FR" sz="1200" dirty="0" err="1" smtClean="0">
                <a:solidFill>
                  <a:srgbClr val="006600"/>
                </a:solidFill>
              </a:rPr>
              <a:t>including</a:t>
            </a:r>
            <a:r>
              <a:rPr lang="fr-FR" sz="1200" dirty="0" smtClean="0">
                <a:solidFill>
                  <a:srgbClr val="006600"/>
                </a:solidFill>
              </a:rPr>
              <a:t> the </a:t>
            </a:r>
            <a:r>
              <a:rPr lang="fr-FR" sz="1200" dirty="0" err="1" smtClean="0">
                <a:solidFill>
                  <a:srgbClr val="006600"/>
                </a:solidFill>
              </a:rPr>
              <a:t>order</a:t>
            </a:r>
            <a:r>
              <a:rPr lang="fr-FR" sz="1200" dirty="0" smtClean="0">
                <a:solidFill>
                  <a:srgbClr val="006600"/>
                </a:solidFill>
              </a:rPr>
              <a:t> in </a:t>
            </a:r>
            <a:r>
              <a:rPr lang="fr-FR" sz="1200" dirty="0" err="1" smtClean="0">
                <a:solidFill>
                  <a:srgbClr val="006600"/>
                </a:solidFill>
              </a:rPr>
              <a:t>which</a:t>
            </a:r>
            <a:r>
              <a:rPr lang="fr-FR" sz="1200" dirty="0" smtClean="0">
                <a:solidFill>
                  <a:srgbClr val="006600"/>
                </a:solidFill>
              </a:rPr>
              <a:t> modules are </a:t>
            </a:r>
            <a:r>
              <a:rPr lang="fr-FR" sz="1200" dirty="0" err="1" smtClean="0">
                <a:solidFill>
                  <a:srgbClr val="006600"/>
                </a:solidFill>
              </a:rPr>
              <a:t>considered</a:t>
            </a:r>
            <a:r>
              <a:rPr lang="fr-FR" sz="1200" dirty="0" smtClean="0">
                <a:solidFill>
                  <a:srgbClr val="006600"/>
                </a:solidFill>
              </a:rPr>
              <a:t>) in the annotation </a:t>
            </a:r>
            <a:r>
              <a:rPr lang="fr-FR" sz="1200" dirty="0" err="1" smtClean="0">
                <a:solidFill>
                  <a:srgbClr val="006600"/>
                </a:solidFill>
              </a:rPr>
              <a:t>process</a:t>
            </a:r>
            <a:r>
              <a:rPr lang="fr-FR" sz="1200" dirty="0" smtClean="0">
                <a:solidFill>
                  <a:srgbClr val="006600"/>
                </a:solidFill>
              </a:rPr>
              <a:t> </a:t>
            </a:r>
            <a:endParaRPr lang="en-US" dirty="0" smtClean="0"/>
          </a:p>
          <a:p>
            <a:pPr eaLnBrk="1" hangingPunct="1"/>
            <a:endParaRPr lang="en-US" dirty="0" smtClean="0"/>
          </a:p>
          <a:p>
            <a:pPr eaLnBrk="1" hangingPunct="1"/>
            <a:r>
              <a:rPr lang="en-US" dirty="0" smtClean="0"/>
              <a:t>As the total number of sequenced proteins increases and interest expands in proteome analysis, there is an ongoing effort to organize proteins into families and to describe their component domains and motifs. Reliable identification of protein families is critical to </a:t>
            </a:r>
            <a:r>
              <a:rPr lang="en-US" dirty="0" err="1" smtClean="0">
                <a:hlinkClick r:id="rId3" tooltip="Phylogenetic"/>
              </a:rPr>
              <a:t>phylogenetic</a:t>
            </a:r>
            <a:r>
              <a:rPr lang="en-US" dirty="0" smtClean="0"/>
              <a:t> analysis, functional annotation, and the exploration of diversity of protein function in a given </a:t>
            </a:r>
            <a:r>
              <a:rPr lang="en-US" dirty="0" err="1" smtClean="0"/>
              <a:t>phylogenetic</a:t>
            </a:r>
            <a:r>
              <a:rPr lang="en-US" dirty="0" smtClean="0"/>
              <a:t> branch.</a:t>
            </a:r>
          </a:p>
          <a:p>
            <a:pPr eaLnBrk="1" hangingPunct="1"/>
            <a:endParaRPr lang="en-US" dirty="0" smtClean="0"/>
          </a:p>
          <a:p>
            <a:pPr eaLnBrk="1" hangingPunct="1"/>
            <a:r>
              <a:rPr lang="en-US" dirty="0" smtClean="0"/>
              <a:t>Generation of syntactically correct and unambiguous names for proteins is a challenging task for functional annotation processes. Proteins are often named based on homology to known proteins, many of which have problematic names. To address the need to generate high quality protein names, and capture our significant experience correcting protein names manually, we have developed the Protein Naming Utility (PNU).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t>
            </a:r>
            <a:r>
              <a:rPr lang="en-US" baseline="0" dirty="0" smtClean="0"/>
              <a:t> not the </a:t>
            </a:r>
            <a:r>
              <a:rPr lang="en-US" baseline="0" dirty="0" err="1" smtClean="0"/>
              <a:t>algorihm</a:t>
            </a:r>
            <a:endParaRPr lang="en-US" dirty="0"/>
          </a:p>
        </p:txBody>
      </p:sp>
      <p:sp>
        <p:nvSpPr>
          <p:cNvPr id="4" name="Slide Number Placeholder 3"/>
          <p:cNvSpPr>
            <a:spLocks noGrp="1"/>
          </p:cNvSpPr>
          <p:nvPr>
            <p:ph type="sldNum" sz="quarter" idx="10"/>
          </p:nvPr>
        </p:nvSpPr>
        <p:spPr/>
        <p:txBody>
          <a:bodyPr/>
          <a:lstStyle/>
          <a:p>
            <a:fld id="{71443DA5-6751-4868-A09E-7FA7F45FF77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8EB5F78C-A22C-42EA-B30C-3DF70FF70A75}" type="slidenum">
              <a:rPr lang="en-US" smtClean="0"/>
              <a:pPr>
                <a:defRPr/>
              </a:pPr>
              <a:t>14</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1200" dirty="0" smtClean="0"/>
              <a:t>Data must be analyzed to generate knowledge</a:t>
            </a:r>
          </a:p>
          <a:p>
            <a:pPr eaLnBrk="1" hangingPunct="1"/>
            <a:endParaRPr lang="en-US" sz="1200" dirty="0" smtClean="0"/>
          </a:p>
          <a:p>
            <a:pPr eaLnBrk="1" hangingPunct="1"/>
            <a:r>
              <a:rPr lang="en-US" sz="1200" dirty="0" smtClean="0"/>
              <a:t>Useful for understanding the validity and reliability of data and to reproduce results</a:t>
            </a:r>
          </a:p>
          <a:p>
            <a:pPr eaLnBrk="1" hangingPunct="1"/>
            <a:endParaRPr lang="en-US" sz="800" dirty="0" smtClean="0"/>
          </a:p>
          <a:p>
            <a:pPr eaLnBrk="1" hangingPunct="1"/>
            <a:r>
              <a:rPr lang="en-US" sz="1200" dirty="0" smtClean="0"/>
              <a:t>An increasingly important problem:</a:t>
            </a:r>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8EB5F78C-A22C-42EA-B30C-3DF70FF70A75}" type="slidenum">
              <a:rPr lang="en-US" smtClean="0"/>
              <a:pPr>
                <a:defRPr/>
              </a:pPr>
              <a:t>15</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1200" dirty="0" smtClean="0"/>
              <a:t>Data must be analyzed to generate knowledge</a:t>
            </a:r>
          </a:p>
          <a:p>
            <a:pPr eaLnBrk="1" hangingPunct="1"/>
            <a:endParaRPr lang="en-US" sz="1200" dirty="0" smtClean="0"/>
          </a:p>
          <a:p>
            <a:pPr eaLnBrk="1" hangingPunct="1"/>
            <a:r>
              <a:rPr lang="en-US" sz="1200" dirty="0" smtClean="0"/>
              <a:t>Useful for understanding the validity and reliability of data and to reproduce results</a:t>
            </a:r>
          </a:p>
          <a:p>
            <a:pPr eaLnBrk="1" hangingPunct="1"/>
            <a:endParaRPr lang="en-US" sz="800" dirty="0" smtClean="0"/>
          </a:p>
          <a:p>
            <a:pPr eaLnBrk="1" hangingPunct="1"/>
            <a:r>
              <a:rPr lang="en-US" sz="1200" dirty="0" smtClean="0"/>
              <a:t>An increasingly important problem:</a:t>
            </a:r>
          </a:p>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AA8F823-F763-624A-802E-04E60AAD24E0}" type="slidenum">
              <a:rPr lang="en-US" altLang="zh-CN"/>
              <a:pPr/>
              <a:t>16</a:t>
            </a:fld>
            <a:endParaRPr lang="en-US" altLang="zh-CN"/>
          </a:p>
        </p:txBody>
      </p:sp>
      <p:sp>
        <p:nvSpPr>
          <p:cNvPr id="19459" name="Rectangle 2"/>
          <p:cNvSpPr>
            <a:spLocks noGrp="1" noRot="1" noChangeAspect="1" noChangeArrowheads="1" noTextEdit="1"/>
          </p:cNvSpPr>
          <p:nvPr>
            <p:ph type="sldImg"/>
          </p:nvPr>
        </p:nvSpPr>
        <p:spPr>
          <a:xfrm>
            <a:off x="1144588" y="684213"/>
            <a:ext cx="4572000" cy="3429000"/>
          </a:xfrm>
          <a:ln/>
        </p:spPr>
      </p:sp>
      <p:sp>
        <p:nvSpPr>
          <p:cNvPr id="19460" name="Rectangle 3"/>
          <p:cNvSpPr>
            <a:spLocks noGrp="1" noChangeArrowheads="1"/>
          </p:cNvSpPr>
          <p:nvPr>
            <p:ph type="body" idx="1"/>
          </p:nvPr>
        </p:nvSpPr>
        <p:spPr>
          <a:noFill/>
          <a:ln/>
        </p:spPr>
        <p:txBody>
          <a:bodyPr/>
          <a:lstStyle/>
          <a:p>
            <a:pPr eaLnBrk="1" hangingPunct="1"/>
            <a:r>
              <a:rPr lang="en-US" altLang="zh-CN"/>
              <a:t>The input to M1 is a set of SNPs and ethnicity information.  It generates a set of potential disorders.  M2 takes as input the potential disorders, risk factors, family history and symptoms and generates a prognosis.</a:t>
            </a:r>
          </a:p>
          <a:p>
            <a:pPr eaLnBrk="1" hangingPunct="1"/>
            <a:r>
              <a:rPr lang="en-US" altLang="zh-CN"/>
              <a:t>The implementation of M1 (W2) takes the input set of SNPs and generates an expanded set of SNPs.  The expanded set are then used as input to queries against external databases to generate the set of potential disorders.</a:t>
            </a:r>
          </a:p>
          <a:p>
            <a:pPr eaLnBrk="1" hangingPunct="1"/>
            <a:r>
              <a:rPr lang="en-US" altLang="zh-CN"/>
              <a:t>The implementation of M2 takes the potential disorders and searches PubMed Central for articles about the disorders, and summarizes the articles to produce final output for the workflow.</a:t>
            </a:r>
          </a:p>
          <a:p>
            <a:pPr eaLnBrk="1" hangingPunct="1"/>
            <a:r>
              <a:rPr lang="en-US" altLang="zh-CN"/>
              <a:t>M3 has serious privacy concerns as the module maintains an internal database of collected cases of individuals to make its predictions.</a:t>
            </a:r>
          </a:p>
          <a:p>
            <a:pPr eaLnBrk="1" hangingPunct="1"/>
            <a:endParaRPr lang="en-US" altLang="zh-CN"/>
          </a:p>
          <a:p>
            <a:pPr eaLnBrk="1" hangingPunct="1"/>
            <a:r>
              <a:rPr lang="en-US" altLang="zh-CN"/>
              <a:t>v</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AA8F823-F763-624A-802E-04E60AAD24E0}" type="slidenum">
              <a:rPr lang="en-US" altLang="zh-CN"/>
              <a:pPr/>
              <a:t>18</a:t>
            </a:fld>
            <a:endParaRPr lang="en-US" altLang="zh-CN"/>
          </a:p>
        </p:txBody>
      </p:sp>
      <p:sp>
        <p:nvSpPr>
          <p:cNvPr id="19459" name="Rectangle 2"/>
          <p:cNvSpPr>
            <a:spLocks noGrp="1" noRot="1" noChangeAspect="1" noChangeArrowheads="1" noTextEdit="1"/>
          </p:cNvSpPr>
          <p:nvPr>
            <p:ph type="sldImg"/>
          </p:nvPr>
        </p:nvSpPr>
        <p:spPr>
          <a:xfrm>
            <a:off x="1144588" y="684213"/>
            <a:ext cx="4572000" cy="3429000"/>
          </a:xfrm>
          <a:ln/>
        </p:spPr>
      </p:sp>
      <p:sp>
        <p:nvSpPr>
          <p:cNvPr id="19460" name="Rectangle 3"/>
          <p:cNvSpPr>
            <a:spLocks noGrp="1" noChangeArrowheads="1"/>
          </p:cNvSpPr>
          <p:nvPr>
            <p:ph type="body" idx="1"/>
          </p:nvPr>
        </p:nvSpPr>
        <p:spPr>
          <a:noFill/>
          <a:ln/>
        </p:spPr>
        <p:txBody>
          <a:bodyPr/>
          <a:lstStyle/>
          <a:p>
            <a:pPr eaLnBrk="1" hangingPunct="1"/>
            <a:r>
              <a:rPr lang="en-US" altLang="zh-CN"/>
              <a:t>The input to M1 is a set of SNPs and ethnicity information.  It generates a set of potential disorders.  M2 takes as input the potential disorders, risk factors, family history and symptoms and generates a prognosis.</a:t>
            </a:r>
          </a:p>
          <a:p>
            <a:pPr eaLnBrk="1" hangingPunct="1"/>
            <a:r>
              <a:rPr lang="en-US" altLang="zh-CN"/>
              <a:t>The implementation of M1 (W2) takes the input set of SNPs and generates an expanded set of SNPs.  The expanded set are then used as input to queries against external databases to generate the set of potential disorders.</a:t>
            </a:r>
          </a:p>
          <a:p>
            <a:pPr eaLnBrk="1" hangingPunct="1"/>
            <a:r>
              <a:rPr lang="en-US" altLang="zh-CN"/>
              <a:t>The implementation of M2 takes the potential disorders and searches PubMed Central for articles about the disorders, and summarizes the articles to produce final output for the workflow.</a:t>
            </a:r>
          </a:p>
          <a:p>
            <a:pPr eaLnBrk="1" hangingPunct="1"/>
            <a:r>
              <a:rPr lang="en-US" altLang="zh-CN"/>
              <a:t>M3 has serious privacy concerns as the module maintains an internal database of collected cases of individuals to make its predictions.</a:t>
            </a:r>
          </a:p>
          <a:p>
            <a:pPr eaLnBrk="1" hangingPunct="1"/>
            <a:endParaRPr lang="en-US" altLang="zh-CN"/>
          </a:p>
          <a:p>
            <a:pPr eaLnBrk="1" hangingPunct="1"/>
            <a:r>
              <a:rPr lang="en-US" altLang="zh-CN"/>
              <a:t>v</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AA8F823-F763-624A-802E-04E60AAD24E0}" type="slidenum">
              <a:rPr lang="en-US" altLang="zh-CN"/>
              <a:pPr/>
              <a:t>20</a:t>
            </a:fld>
            <a:endParaRPr lang="en-US" altLang="zh-CN"/>
          </a:p>
        </p:txBody>
      </p:sp>
      <p:sp>
        <p:nvSpPr>
          <p:cNvPr id="19459" name="Rectangle 2"/>
          <p:cNvSpPr>
            <a:spLocks noGrp="1" noRot="1" noChangeAspect="1" noChangeArrowheads="1" noTextEdit="1"/>
          </p:cNvSpPr>
          <p:nvPr>
            <p:ph type="sldImg"/>
          </p:nvPr>
        </p:nvSpPr>
        <p:spPr>
          <a:xfrm>
            <a:off x="1144588" y="684213"/>
            <a:ext cx="4572000" cy="3429000"/>
          </a:xfrm>
          <a:ln/>
        </p:spPr>
      </p:sp>
      <p:sp>
        <p:nvSpPr>
          <p:cNvPr id="19460" name="Rectangle 3"/>
          <p:cNvSpPr>
            <a:spLocks noGrp="1" noChangeArrowheads="1"/>
          </p:cNvSpPr>
          <p:nvPr>
            <p:ph type="body" idx="1"/>
          </p:nvPr>
        </p:nvSpPr>
        <p:spPr>
          <a:noFill/>
          <a:ln/>
        </p:spPr>
        <p:txBody>
          <a:bodyPr/>
          <a:lstStyle/>
          <a:p>
            <a:pPr eaLnBrk="1" hangingPunct="1"/>
            <a:r>
              <a:rPr lang="en-US" altLang="zh-CN"/>
              <a:t>The input to M1 is a set of SNPs and ethnicity information.  It generates a set of potential disorders.  M2 takes as input the potential disorders, risk factors, family history and symptoms and generates a prognosis.</a:t>
            </a:r>
          </a:p>
          <a:p>
            <a:pPr eaLnBrk="1" hangingPunct="1"/>
            <a:r>
              <a:rPr lang="en-US" altLang="zh-CN"/>
              <a:t>The implementation of M1 (W2) takes the input set of SNPs and generates an expanded set of SNPs.  The expanded set are then used as input to queries against external databases to generate the set of potential disorders.</a:t>
            </a:r>
          </a:p>
          <a:p>
            <a:pPr eaLnBrk="1" hangingPunct="1"/>
            <a:r>
              <a:rPr lang="en-US" altLang="zh-CN"/>
              <a:t>The implementation of M2 takes the potential disorders and searches PubMed Central for articles about the disorders, and summarizes the articles to produce final output for the workflow.</a:t>
            </a:r>
          </a:p>
          <a:p>
            <a:pPr eaLnBrk="1" hangingPunct="1"/>
            <a:r>
              <a:rPr lang="en-US" altLang="zh-CN"/>
              <a:t>M3 has serious privacy concerns as the module maintains an internal database of collected cases of individuals to make its predictions.</a:t>
            </a:r>
          </a:p>
          <a:p>
            <a:pPr eaLnBrk="1" hangingPunct="1"/>
            <a:endParaRPr lang="en-US" altLang="zh-CN"/>
          </a:p>
          <a:p>
            <a:pPr eaLnBrk="1" hangingPunct="1"/>
            <a:r>
              <a:rPr lang="en-US" altLang="zh-CN"/>
              <a:t>v</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2830" tIns="46415" rIns="92830" bIns="46415" anchor="b">
            <a:prstTxWarp prst="textNoShape">
              <a:avLst/>
            </a:prstTxWarp>
          </a:bodyPr>
          <a:lstStyle/>
          <a:p>
            <a:pPr algn="r" defTabSz="928688" eaLnBrk="1" hangingPunct="1"/>
            <a:fld id="{EAB9B18C-69F7-C343-8957-EDA21ACDF8B8}" type="slidenum">
              <a:rPr lang="en-US" sz="1200">
                <a:latin typeface="Arial" charset="0"/>
              </a:rPr>
              <a:pPr algn="r" defTabSz="928688" eaLnBrk="1" hangingPunct="1"/>
              <a:t>23</a:t>
            </a:fld>
            <a:endParaRPr lang="en-US" sz="1200">
              <a:latin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AE0A4B1-3B23-9245-BB26-740FDC33D16B}" type="slidenum">
              <a:rPr lang="en-US"/>
              <a:pPr/>
              <a:t>2</a:t>
            </a:fld>
            <a:endParaRPr lang="en-US"/>
          </a:p>
        </p:txBody>
      </p:sp>
      <p:sp>
        <p:nvSpPr>
          <p:cNvPr id="83971"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pPr eaLnBrk="1" hangingPunct="1"/>
            <a:r>
              <a:rPr lang="en-US" dirty="0" smtClean="0">
                <a:solidFill>
                  <a:schemeClr val="hlink"/>
                </a:solidFill>
                <a:effectLst>
                  <a:outerShdw blurRad="38100" dist="38100" dir="2700000" algn="tl">
                    <a:srgbClr val="DDDDDD"/>
                  </a:outerShdw>
                </a:effectLst>
              </a:rPr>
              <a:t>While</a:t>
            </a:r>
            <a:r>
              <a:rPr lang="en-US" baseline="0" dirty="0" smtClean="0">
                <a:solidFill>
                  <a:schemeClr val="hlink"/>
                </a:solidFill>
                <a:effectLst>
                  <a:outerShdw blurRad="38100" dist="38100" dir="2700000" algn="tl">
                    <a:srgbClr val="DDDDDD"/>
                  </a:outerShdw>
                </a:effectLst>
              </a:rPr>
              <a:t> in the past, scientists may have been content to use Perl scripts, there are now so many </a:t>
            </a:r>
            <a:r>
              <a:rPr lang="en-US" baseline="0" dirty="0" err="1" smtClean="0">
                <a:solidFill>
                  <a:schemeClr val="hlink"/>
                </a:solidFill>
                <a:effectLst>
                  <a:outerShdw blurRad="38100" dist="38100" dir="2700000" algn="tl">
                    <a:srgbClr val="DDDDDD"/>
                  </a:outerShdw>
                </a:effectLst>
              </a:rPr>
              <a:t>htt</a:t>
            </a:r>
            <a:r>
              <a:rPr lang="en-US" baseline="0" dirty="0" smtClean="0">
                <a:solidFill>
                  <a:schemeClr val="hlink"/>
                </a:solidFill>
                <a:effectLst>
                  <a:outerShdw blurRad="38100" dist="38100" dir="2700000" algn="tl">
                    <a:srgbClr val="DDDDDD"/>
                  </a:outerShdw>
                </a:effectLst>
              </a:rPr>
              <a:t> that they need more help in visualizing the workflows and managing the design and reuse of workflow component.  So they are turning to workflow systems.</a:t>
            </a:r>
            <a:endParaRPr lang="en-US" dirty="0">
              <a:solidFill>
                <a:schemeClr val="hlink"/>
              </a:solidFill>
              <a:effectLst>
                <a:outerShdw blurRad="38100" dist="38100" dir="2700000" algn="tl">
                  <a:srgbClr val="DDDDDD"/>
                </a:outerShdw>
              </a:effectLs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D9D3A7B1-1924-49C7-9F44-D8D05824426C}" type="slidenum">
              <a:rPr lang="en-US" smtClean="0"/>
              <a:pPr>
                <a:defRPr/>
              </a:pPr>
              <a:t>3</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r>
              <a:rPr lang="en-US" dirty="0" smtClean="0"/>
              <a:t>Change = to equivalent</a:t>
            </a:r>
          </a:p>
          <a:p>
            <a:pPr eaLnBrk="1" hangingPunct="1"/>
            <a:r>
              <a:rPr lang="en-US" dirty="0" smtClean="0"/>
              <a:t>graphical </a:t>
            </a:r>
          </a:p>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8EB5F78C-A22C-42EA-B30C-3DF70FF70A75}" type="slidenum">
              <a:rPr lang="en-US" smtClean="0"/>
              <a:pPr>
                <a:defRPr/>
              </a:pPr>
              <a:t>4</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2400" dirty="0" smtClean="0"/>
              <a:t>High throughput technologies generate huge amount of data, which must be analyzed in “computational experiments”</a:t>
            </a:r>
          </a:p>
          <a:p>
            <a:pPr lvl="1" eaLnBrk="1" hangingPunct="1"/>
            <a:endParaRPr lang="en-US" sz="1600" dirty="0" smtClean="0"/>
          </a:p>
          <a:p>
            <a:pPr eaLnBrk="1" hangingPunct="1"/>
            <a:r>
              <a:rPr lang="en-US" sz="2400" dirty="0" smtClean="0"/>
              <a:t>Scientific workflow systems are used to manage the analysis process as well as intermediate and final data products</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AE0A4B1-3B23-9245-BB26-740FDC33D16B}" type="slidenum">
              <a:rPr lang="en-US"/>
              <a:pPr/>
              <a:t>5</a:t>
            </a:fld>
            <a:endParaRPr lang="en-US"/>
          </a:p>
        </p:txBody>
      </p:sp>
      <p:sp>
        <p:nvSpPr>
          <p:cNvPr id="83971"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pPr eaLnBrk="1" hangingPunct="1"/>
            <a:r>
              <a:rPr lang="en-US"/>
              <a:t>To support users in their analyses, several workflow systems have been developed…</a:t>
            </a:r>
            <a:endParaRPr lang="en-US">
              <a:solidFill>
                <a:schemeClr val="hlink"/>
              </a:solidFill>
              <a:effectLst>
                <a:outerShdw blurRad="38100" dist="38100" dir="2700000" algn="tl">
                  <a:srgbClr val="DDDDDD"/>
                </a:outerShdw>
              </a:effectLs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8EB5F78C-A22C-42EA-B30C-3DF70FF70A75}" type="slidenum">
              <a:rPr lang="en-US" smtClean="0"/>
              <a:pPr>
                <a:defRPr/>
              </a:pPr>
              <a:t>6</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1200" dirty="0" smtClean="0"/>
              <a:t>Data must be analyzed to generate knowledge</a:t>
            </a:r>
          </a:p>
          <a:p>
            <a:pPr eaLnBrk="1" hangingPunct="1"/>
            <a:endParaRPr lang="en-US" sz="1200" dirty="0" smtClean="0"/>
          </a:p>
          <a:p>
            <a:pPr eaLnBrk="1" hangingPunct="1"/>
            <a:r>
              <a:rPr lang="en-US" sz="1200" dirty="0" smtClean="0"/>
              <a:t>Useful for understanding the validity and reliability of data and to reproduce results</a:t>
            </a:r>
          </a:p>
          <a:p>
            <a:pPr eaLnBrk="1" hangingPunct="1"/>
            <a:endParaRPr lang="en-US" sz="800" dirty="0" smtClean="0"/>
          </a:p>
          <a:p>
            <a:pPr eaLnBrk="1" hangingPunct="1"/>
            <a:r>
              <a:rPr lang="en-US" sz="1200" dirty="0" smtClean="0"/>
              <a:t>An increasingly important problem:</a:t>
            </a:r>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8EB5F78C-A22C-42EA-B30C-3DF70FF70A75}" type="slidenum">
              <a:rPr lang="en-US" smtClean="0"/>
              <a:pPr>
                <a:defRPr/>
              </a:pPr>
              <a:t>7</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lvl="1"/>
            <a:endParaRPr lang="en-US" sz="2600" dirty="0" smtClean="0"/>
          </a:p>
          <a:p>
            <a:pPr lvl="1"/>
            <a:r>
              <a:rPr lang="en-US" sz="2600" dirty="0" smtClean="0"/>
              <a:t>dependencies among data and module execution</a:t>
            </a:r>
          </a:p>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8EB5F78C-A22C-42EA-B30C-3DF70FF70A75}" type="slidenum">
              <a:rPr lang="en-US" smtClean="0"/>
              <a:pPr>
                <a:defRPr/>
              </a:pPr>
              <a:t>8</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lvl="1"/>
            <a:endParaRPr lang="en-US" sz="2600" dirty="0" smtClean="0"/>
          </a:p>
          <a:p>
            <a:pPr lvl="1"/>
            <a:r>
              <a:rPr lang="en-US" sz="2600" dirty="0" smtClean="0"/>
              <a:t>dependencies among data and module execution</a:t>
            </a:r>
          </a:p>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article was talking about whole</a:t>
            </a:r>
            <a:r>
              <a:rPr lang="en-US" baseline="0" dirty="0" smtClean="0"/>
              <a:t> body scans as part of new TSA regulations, and it is a bit clearer what privacy issues are involved there… but we need to figure out what the privacy principles and models are for provenance in scientific workflows.</a:t>
            </a:r>
            <a:endParaRPr lang="en-US" dirty="0"/>
          </a:p>
        </p:txBody>
      </p:sp>
      <p:sp>
        <p:nvSpPr>
          <p:cNvPr id="4" name="Slide Number Placeholder 3"/>
          <p:cNvSpPr>
            <a:spLocks noGrp="1"/>
          </p:cNvSpPr>
          <p:nvPr>
            <p:ph type="sldNum" sz="quarter" idx="10"/>
          </p:nvPr>
        </p:nvSpPr>
        <p:spPr/>
        <p:txBody>
          <a:bodyPr/>
          <a:lstStyle/>
          <a:p>
            <a:fld id="{71443DA5-6751-4868-A09E-7FA7F45FF77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4142D2-FF30-469C-B57F-DE1C016FF7B2}" type="datetime1">
              <a:rPr lang="en-US" smtClean="0"/>
              <a:pPr/>
              <a:t>1/13/11</a:t>
            </a:fld>
            <a:endParaRPr lang="en-US"/>
          </a:p>
        </p:txBody>
      </p:sp>
      <p:sp>
        <p:nvSpPr>
          <p:cNvPr id="5" name="Footer Placeholder 4"/>
          <p:cNvSpPr>
            <a:spLocks noGrp="1"/>
          </p:cNvSpPr>
          <p:nvPr>
            <p:ph type="ftr" sz="quarter" idx="11"/>
          </p:nvPr>
        </p:nvSpPr>
        <p:spPr/>
        <p:txBody>
          <a:bodyPr/>
          <a:lstStyle/>
          <a:p>
            <a:r>
              <a:rPr lang="en-US" smtClean="0"/>
              <a:t>Privacy Issues in Workflow Provenance</a:t>
            </a:r>
            <a:endParaRPr lang="en-US"/>
          </a:p>
        </p:txBody>
      </p:sp>
      <p:sp>
        <p:nvSpPr>
          <p:cNvPr id="6" name="Slide Number Placeholder 5"/>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01377B-D417-4CC3-B05F-E8A652CDF243}" type="datetime1">
              <a:rPr lang="en-US" smtClean="0"/>
              <a:pPr/>
              <a:t>1/13/11</a:t>
            </a:fld>
            <a:endParaRPr lang="en-US"/>
          </a:p>
        </p:txBody>
      </p:sp>
      <p:sp>
        <p:nvSpPr>
          <p:cNvPr id="5" name="Footer Placeholder 4"/>
          <p:cNvSpPr>
            <a:spLocks noGrp="1"/>
          </p:cNvSpPr>
          <p:nvPr>
            <p:ph type="ftr" sz="quarter" idx="11"/>
          </p:nvPr>
        </p:nvSpPr>
        <p:spPr/>
        <p:txBody>
          <a:bodyPr/>
          <a:lstStyle/>
          <a:p>
            <a:r>
              <a:rPr lang="en-US" smtClean="0"/>
              <a:t>Privacy Issues in Workflow Provenance</a:t>
            </a:r>
            <a:endParaRPr lang="en-US"/>
          </a:p>
        </p:txBody>
      </p:sp>
      <p:sp>
        <p:nvSpPr>
          <p:cNvPr id="6" name="Slide Number Placeholder 5"/>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5378E5-4ED7-4F86-BF2C-B8D8F5EEC43D}" type="datetime1">
              <a:rPr lang="en-US" smtClean="0"/>
              <a:pPr/>
              <a:t>1/13/11</a:t>
            </a:fld>
            <a:endParaRPr lang="en-US"/>
          </a:p>
        </p:txBody>
      </p:sp>
      <p:sp>
        <p:nvSpPr>
          <p:cNvPr id="5" name="Footer Placeholder 4"/>
          <p:cNvSpPr>
            <a:spLocks noGrp="1"/>
          </p:cNvSpPr>
          <p:nvPr>
            <p:ph type="ftr" sz="quarter" idx="11"/>
          </p:nvPr>
        </p:nvSpPr>
        <p:spPr/>
        <p:txBody>
          <a:bodyPr/>
          <a:lstStyle/>
          <a:p>
            <a:r>
              <a:rPr lang="en-US" smtClean="0"/>
              <a:t>Privacy Issues in Workflow Provenance</a:t>
            </a:r>
            <a:endParaRPr lang="en-US"/>
          </a:p>
        </p:txBody>
      </p:sp>
      <p:sp>
        <p:nvSpPr>
          <p:cNvPr id="6" name="Slide Number Placeholder 5"/>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013528-5E67-449F-AF90-F416119675F1}" type="datetime1">
              <a:rPr lang="en-US" smtClean="0"/>
              <a:pPr/>
              <a:t>1/13/11</a:t>
            </a:fld>
            <a:endParaRPr lang="en-US"/>
          </a:p>
        </p:txBody>
      </p:sp>
      <p:sp>
        <p:nvSpPr>
          <p:cNvPr id="5" name="Footer Placeholder 4"/>
          <p:cNvSpPr>
            <a:spLocks noGrp="1"/>
          </p:cNvSpPr>
          <p:nvPr>
            <p:ph type="ftr" sz="quarter" idx="11"/>
          </p:nvPr>
        </p:nvSpPr>
        <p:spPr/>
        <p:txBody>
          <a:bodyPr/>
          <a:lstStyle/>
          <a:p>
            <a:r>
              <a:rPr lang="en-US" smtClean="0"/>
              <a:t>Privacy Issues in Workflow Provenance</a:t>
            </a:r>
            <a:endParaRPr lang="en-US"/>
          </a:p>
        </p:txBody>
      </p:sp>
      <p:sp>
        <p:nvSpPr>
          <p:cNvPr id="6" name="Slide Number Placeholder 5"/>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941C6D-809E-4CEF-A786-1B8A8D959333}" type="datetime1">
              <a:rPr lang="en-US" smtClean="0"/>
              <a:pPr/>
              <a:t>1/13/11</a:t>
            </a:fld>
            <a:endParaRPr lang="en-US"/>
          </a:p>
        </p:txBody>
      </p:sp>
      <p:sp>
        <p:nvSpPr>
          <p:cNvPr id="5" name="Footer Placeholder 4"/>
          <p:cNvSpPr>
            <a:spLocks noGrp="1"/>
          </p:cNvSpPr>
          <p:nvPr>
            <p:ph type="ftr" sz="quarter" idx="11"/>
          </p:nvPr>
        </p:nvSpPr>
        <p:spPr/>
        <p:txBody>
          <a:bodyPr/>
          <a:lstStyle/>
          <a:p>
            <a:r>
              <a:rPr lang="en-US" smtClean="0"/>
              <a:t>Privacy Issues in Workflow Provenance</a:t>
            </a:r>
            <a:endParaRPr lang="en-US"/>
          </a:p>
        </p:txBody>
      </p:sp>
      <p:sp>
        <p:nvSpPr>
          <p:cNvPr id="6" name="Slide Number Placeholder 5"/>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E7A802-E8BC-4BE5-94E5-E6889A71FA01}" type="datetime1">
              <a:rPr lang="en-US" smtClean="0"/>
              <a:pPr/>
              <a:t>1/13/11</a:t>
            </a:fld>
            <a:endParaRPr lang="en-US"/>
          </a:p>
        </p:txBody>
      </p:sp>
      <p:sp>
        <p:nvSpPr>
          <p:cNvPr id="6" name="Footer Placeholder 5"/>
          <p:cNvSpPr>
            <a:spLocks noGrp="1"/>
          </p:cNvSpPr>
          <p:nvPr>
            <p:ph type="ftr" sz="quarter" idx="11"/>
          </p:nvPr>
        </p:nvSpPr>
        <p:spPr/>
        <p:txBody>
          <a:bodyPr/>
          <a:lstStyle/>
          <a:p>
            <a:r>
              <a:rPr lang="en-US" smtClean="0"/>
              <a:t>Privacy Issues in Workflow Provenance</a:t>
            </a:r>
            <a:endParaRPr lang="en-US"/>
          </a:p>
        </p:txBody>
      </p:sp>
      <p:sp>
        <p:nvSpPr>
          <p:cNvPr id="7" name="Slide Number Placeholder 6"/>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A371C6-4F74-4C33-A76D-5FF560230DCF}" type="datetime1">
              <a:rPr lang="en-US" smtClean="0"/>
              <a:pPr/>
              <a:t>1/13/11</a:t>
            </a:fld>
            <a:endParaRPr lang="en-US"/>
          </a:p>
        </p:txBody>
      </p:sp>
      <p:sp>
        <p:nvSpPr>
          <p:cNvPr id="8" name="Footer Placeholder 7"/>
          <p:cNvSpPr>
            <a:spLocks noGrp="1"/>
          </p:cNvSpPr>
          <p:nvPr>
            <p:ph type="ftr" sz="quarter" idx="11"/>
          </p:nvPr>
        </p:nvSpPr>
        <p:spPr/>
        <p:txBody>
          <a:bodyPr/>
          <a:lstStyle/>
          <a:p>
            <a:r>
              <a:rPr lang="en-US" smtClean="0"/>
              <a:t>Privacy Issues in Workflow Provenance</a:t>
            </a:r>
            <a:endParaRPr lang="en-US"/>
          </a:p>
        </p:txBody>
      </p:sp>
      <p:sp>
        <p:nvSpPr>
          <p:cNvPr id="9" name="Slide Number Placeholder 8"/>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5C958A-D17A-45B2-91BC-89E37D1C07F6}" type="datetime1">
              <a:rPr lang="en-US" smtClean="0"/>
              <a:pPr/>
              <a:t>1/13/11</a:t>
            </a:fld>
            <a:endParaRPr lang="en-US"/>
          </a:p>
        </p:txBody>
      </p:sp>
      <p:sp>
        <p:nvSpPr>
          <p:cNvPr id="4" name="Footer Placeholder 3"/>
          <p:cNvSpPr>
            <a:spLocks noGrp="1"/>
          </p:cNvSpPr>
          <p:nvPr>
            <p:ph type="ftr" sz="quarter" idx="11"/>
          </p:nvPr>
        </p:nvSpPr>
        <p:spPr/>
        <p:txBody>
          <a:bodyPr/>
          <a:lstStyle/>
          <a:p>
            <a:r>
              <a:rPr lang="en-US" smtClean="0"/>
              <a:t>Privacy Issues in Workflow Provenance</a:t>
            </a:r>
            <a:endParaRPr lang="en-US"/>
          </a:p>
        </p:txBody>
      </p:sp>
      <p:sp>
        <p:nvSpPr>
          <p:cNvPr id="5" name="Slide Number Placeholder 4"/>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BA80-C356-44C5-8A63-0C49DC1269A5}" type="datetime1">
              <a:rPr lang="en-US" smtClean="0"/>
              <a:pPr/>
              <a:t>1/13/11</a:t>
            </a:fld>
            <a:endParaRPr lang="en-US"/>
          </a:p>
        </p:txBody>
      </p:sp>
      <p:sp>
        <p:nvSpPr>
          <p:cNvPr id="3" name="Footer Placeholder 2"/>
          <p:cNvSpPr>
            <a:spLocks noGrp="1"/>
          </p:cNvSpPr>
          <p:nvPr>
            <p:ph type="ftr" sz="quarter" idx="11"/>
          </p:nvPr>
        </p:nvSpPr>
        <p:spPr/>
        <p:txBody>
          <a:bodyPr/>
          <a:lstStyle/>
          <a:p>
            <a:r>
              <a:rPr lang="en-US" smtClean="0"/>
              <a:t>Privacy Issues in Workflow Provenance</a:t>
            </a:r>
            <a:endParaRPr lang="en-US"/>
          </a:p>
        </p:txBody>
      </p:sp>
      <p:sp>
        <p:nvSpPr>
          <p:cNvPr id="4" name="Slide Number Placeholder 3"/>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28CEF2-1A54-4A35-B183-E856B8400FD5}" type="datetime1">
              <a:rPr lang="en-US" smtClean="0"/>
              <a:pPr/>
              <a:t>1/13/11</a:t>
            </a:fld>
            <a:endParaRPr lang="en-US"/>
          </a:p>
        </p:txBody>
      </p:sp>
      <p:sp>
        <p:nvSpPr>
          <p:cNvPr id="6" name="Footer Placeholder 5"/>
          <p:cNvSpPr>
            <a:spLocks noGrp="1"/>
          </p:cNvSpPr>
          <p:nvPr>
            <p:ph type="ftr" sz="quarter" idx="11"/>
          </p:nvPr>
        </p:nvSpPr>
        <p:spPr/>
        <p:txBody>
          <a:bodyPr/>
          <a:lstStyle/>
          <a:p>
            <a:r>
              <a:rPr lang="en-US" smtClean="0"/>
              <a:t>Privacy Issues in Workflow Provenance</a:t>
            </a:r>
            <a:endParaRPr lang="en-US"/>
          </a:p>
        </p:txBody>
      </p:sp>
      <p:sp>
        <p:nvSpPr>
          <p:cNvPr id="7" name="Slide Number Placeholder 6"/>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2EEDCE-2038-4875-9B39-720185B7515E}" type="datetime1">
              <a:rPr lang="en-US" smtClean="0"/>
              <a:pPr/>
              <a:t>1/13/11</a:t>
            </a:fld>
            <a:endParaRPr lang="en-US"/>
          </a:p>
        </p:txBody>
      </p:sp>
      <p:sp>
        <p:nvSpPr>
          <p:cNvPr id="6" name="Footer Placeholder 5"/>
          <p:cNvSpPr>
            <a:spLocks noGrp="1"/>
          </p:cNvSpPr>
          <p:nvPr>
            <p:ph type="ftr" sz="quarter" idx="11"/>
          </p:nvPr>
        </p:nvSpPr>
        <p:spPr/>
        <p:txBody>
          <a:bodyPr/>
          <a:lstStyle/>
          <a:p>
            <a:r>
              <a:rPr lang="en-US" smtClean="0"/>
              <a:t>Privacy Issues in Workflow Provenance</a:t>
            </a:r>
            <a:endParaRPr lang="en-US"/>
          </a:p>
        </p:txBody>
      </p:sp>
      <p:sp>
        <p:nvSpPr>
          <p:cNvPr id="7" name="Slide Number Placeholder 6"/>
          <p:cNvSpPr>
            <a:spLocks noGrp="1"/>
          </p:cNvSpPr>
          <p:nvPr>
            <p:ph type="sldNum" sz="quarter" idx="12"/>
          </p:nvPr>
        </p:nvSpPr>
        <p:spPr/>
        <p:txBody>
          <a:bodyPr/>
          <a:lstStyle/>
          <a:p>
            <a:fld id="{4E84E5E2-B9EB-430E-9E65-95FD903A74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F9912-F60A-4FE7-8618-DE07466A1048}" type="datetime1">
              <a:rPr lang="en-US" smtClean="0"/>
              <a:pPr/>
              <a:t>1/13/11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Privacy Issues in Workflow Provenance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4E5E2-B9EB-430E-9E65-95FD903A74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0.w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7.wmf"/><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1.wmf"/><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2.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wm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normAutofit fontScale="90000"/>
          </a:bodyPr>
          <a:lstStyle/>
          <a:p>
            <a:r>
              <a:rPr lang="en-US" dirty="0" smtClean="0">
                <a:solidFill>
                  <a:schemeClr val="accent1"/>
                </a:solidFill>
              </a:rPr>
              <a:t>Enabling Privacy in Provenance-Aware Workflow Systems</a:t>
            </a:r>
            <a:endParaRPr lang="en-US" dirty="0">
              <a:solidFill>
                <a:schemeClr val="accent1"/>
              </a:solidFill>
            </a:endParaRPr>
          </a:p>
        </p:txBody>
      </p:sp>
      <p:sp>
        <p:nvSpPr>
          <p:cNvPr id="3" name="Subtitle 2"/>
          <p:cNvSpPr>
            <a:spLocks noGrp="1"/>
          </p:cNvSpPr>
          <p:nvPr>
            <p:ph type="subTitle" idx="1"/>
          </p:nvPr>
        </p:nvSpPr>
        <p:spPr>
          <a:xfrm>
            <a:off x="533400" y="2971800"/>
            <a:ext cx="8153400" cy="3276600"/>
          </a:xfrm>
        </p:spPr>
        <p:txBody>
          <a:bodyPr>
            <a:normAutofit fontScale="70000" lnSpcReduction="20000"/>
          </a:bodyPr>
          <a:lstStyle/>
          <a:p>
            <a:r>
              <a:rPr lang="en-US" sz="3800" dirty="0" smtClean="0">
                <a:solidFill>
                  <a:srgbClr val="00B050"/>
                </a:solidFill>
              </a:rPr>
              <a:t>Susan B. Davidson</a:t>
            </a:r>
            <a:r>
              <a:rPr lang="en-US" sz="3800" baseline="30000" dirty="0" smtClean="0">
                <a:solidFill>
                  <a:srgbClr val="00B050"/>
                </a:solidFill>
              </a:rPr>
              <a:t>1</a:t>
            </a:r>
          </a:p>
          <a:p>
            <a:endParaRPr lang="en-US" sz="2600" dirty="0" smtClean="0">
              <a:solidFill>
                <a:srgbClr val="00B050"/>
              </a:solidFill>
            </a:endParaRPr>
          </a:p>
          <a:p>
            <a:r>
              <a:rPr lang="en-US" sz="2800" dirty="0" smtClean="0">
                <a:solidFill>
                  <a:schemeClr val="tx1"/>
                </a:solidFill>
              </a:rPr>
              <a:t>Joint work with</a:t>
            </a:r>
            <a:r>
              <a:rPr lang="en-US" sz="1900" dirty="0" smtClean="0">
                <a:solidFill>
                  <a:srgbClr val="00B050"/>
                </a:solidFill>
              </a:rPr>
              <a:t> </a:t>
            </a:r>
          </a:p>
          <a:p>
            <a:r>
              <a:rPr lang="en-US" sz="3100" dirty="0" err="1" smtClean="0">
                <a:solidFill>
                  <a:srgbClr val="00B050"/>
                </a:solidFill>
              </a:rPr>
              <a:t>Sanjeev</a:t>
            </a:r>
            <a:r>
              <a:rPr lang="en-US" sz="3100" dirty="0" smtClean="0">
                <a:solidFill>
                  <a:srgbClr val="00B050"/>
                </a:solidFill>
              </a:rPr>
              <a:t> </a:t>
            </a:r>
            <a:r>
              <a:rPr lang="en-US" sz="3100" dirty="0" err="1" smtClean="0">
                <a:solidFill>
                  <a:srgbClr val="00B050"/>
                </a:solidFill>
              </a:rPr>
              <a:t>Khanna</a:t>
            </a:r>
            <a:r>
              <a:rPr lang="en-US" sz="3100" dirty="0" smtClean="0">
                <a:solidFill>
                  <a:srgbClr val="00B050"/>
                </a:solidFill>
              </a:rPr>
              <a:t>,</a:t>
            </a:r>
            <a:r>
              <a:rPr lang="en-US" sz="3100" baseline="30000" dirty="0" smtClean="0">
                <a:solidFill>
                  <a:srgbClr val="00B050"/>
                </a:solidFill>
              </a:rPr>
              <a:t> </a:t>
            </a:r>
            <a:r>
              <a:rPr lang="en-US" sz="3100" dirty="0" err="1" smtClean="0">
                <a:solidFill>
                  <a:srgbClr val="00B050"/>
                </a:solidFill>
              </a:rPr>
              <a:t>Sudeepa</a:t>
            </a:r>
            <a:r>
              <a:rPr lang="en-US" sz="3100" dirty="0" smtClean="0">
                <a:solidFill>
                  <a:srgbClr val="00B050"/>
                </a:solidFill>
              </a:rPr>
              <a:t> Roy, </a:t>
            </a:r>
          </a:p>
          <a:p>
            <a:r>
              <a:rPr lang="en-US" sz="3100" dirty="0" smtClean="0">
                <a:solidFill>
                  <a:srgbClr val="00B050"/>
                </a:solidFill>
              </a:rPr>
              <a:t>Julia </a:t>
            </a:r>
            <a:r>
              <a:rPr lang="en-US" sz="3100" dirty="0" err="1" smtClean="0">
                <a:solidFill>
                  <a:srgbClr val="00B050"/>
                </a:solidFill>
              </a:rPr>
              <a:t>Stoyaonovich</a:t>
            </a:r>
            <a:r>
              <a:rPr lang="en-US" sz="3100" dirty="0" smtClean="0">
                <a:solidFill>
                  <a:srgbClr val="00B050"/>
                </a:solidFill>
              </a:rPr>
              <a:t>,</a:t>
            </a:r>
            <a:r>
              <a:rPr lang="en-US" sz="3100" baseline="30000" dirty="0" smtClean="0">
                <a:solidFill>
                  <a:srgbClr val="00B050"/>
                </a:solidFill>
              </a:rPr>
              <a:t> </a:t>
            </a:r>
            <a:r>
              <a:rPr lang="en-US" sz="3100" dirty="0" smtClean="0">
                <a:solidFill>
                  <a:srgbClr val="00B050"/>
                </a:solidFill>
              </a:rPr>
              <a:t>Val </a:t>
            </a:r>
            <a:r>
              <a:rPr lang="en-US" sz="3100" dirty="0" err="1" smtClean="0">
                <a:solidFill>
                  <a:srgbClr val="00B050"/>
                </a:solidFill>
              </a:rPr>
              <a:t>Tannen</a:t>
            </a:r>
            <a:r>
              <a:rPr lang="en-US" sz="3100" dirty="0" smtClean="0">
                <a:solidFill>
                  <a:srgbClr val="00B050"/>
                </a:solidFill>
              </a:rPr>
              <a:t> </a:t>
            </a:r>
            <a:r>
              <a:rPr lang="en-US" sz="3100" baseline="30000" dirty="0" smtClean="0">
                <a:solidFill>
                  <a:srgbClr val="00B050"/>
                </a:solidFill>
              </a:rPr>
              <a:t>1</a:t>
            </a:r>
            <a:endParaRPr lang="en-US" sz="3100" dirty="0" smtClean="0">
              <a:solidFill>
                <a:srgbClr val="00B050"/>
              </a:solidFill>
            </a:endParaRPr>
          </a:p>
          <a:p>
            <a:r>
              <a:rPr lang="en-US" sz="3100" dirty="0" smtClean="0">
                <a:solidFill>
                  <a:srgbClr val="00B050"/>
                </a:solidFill>
              </a:rPr>
              <a:t>Yi Chen </a:t>
            </a:r>
            <a:r>
              <a:rPr lang="en-US" sz="3100" baseline="30000" dirty="0" smtClean="0">
                <a:solidFill>
                  <a:srgbClr val="00B050"/>
                </a:solidFill>
              </a:rPr>
              <a:t>2</a:t>
            </a:r>
            <a:endParaRPr lang="en-US" sz="3100" dirty="0" smtClean="0">
              <a:solidFill>
                <a:srgbClr val="00B050"/>
              </a:solidFill>
            </a:endParaRPr>
          </a:p>
          <a:p>
            <a:r>
              <a:rPr lang="en-US" sz="3100" dirty="0" err="1" smtClean="0">
                <a:solidFill>
                  <a:srgbClr val="00B050"/>
                </a:solidFill>
              </a:rPr>
              <a:t>Tova</a:t>
            </a:r>
            <a:r>
              <a:rPr lang="en-US" sz="3100" dirty="0" smtClean="0">
                <a:solidFill>
                  <a:srgbClr val="00B050"/>
                </a:solidFill>
              </a:rPr>
              <a:t> Milo</a:t>
            </a:r>
            <a:r>
              <a:rPr lang="en-US" sz="3100" baseline="30000" dirty="0" smtClean="0">
                <a:solidFill>
                  <a:srgbClr val="00B050"/>
                </a:solidFill>
              </a:rPr>
              <a:t>3</a:t>
            </a:r>
            <a:r>
              <a:rPr lang="en-US" sz="3100" dirty="0" smtClean="0">
                <a:solidFill>
                  <a:srgbClr val="00B050"/>
                </a:solidFill>
              </a:rPr>
              <a:t> </a:t>
            </a:r>
          </a:p>
          <a:p>
            <a:endParaRPr lang="en-US" sz="3100" dirty="0" smtClean="0">
              <a:solidFill>
                <a:srgbClr val="00B050"/>
              </a:solidFill>
            </a:endParaRPr>
          </a:p>
          <a:p>
            <a:endParaRPr lang="en-US" sz="2400" dirty="0" smtClean="0"/>
          </a:p>
          <a:p>
            <a:r>
              <a:rPr lang="en-US" sz="2100" baseline="30000" dirty="0" smtClean="0"/>
              <a:t>1</a:t>
            </a:r>
            <a:r>
              <a:rPr lang="en-US" sz="2100" dirty="0" smtClean="0"/>
              <a:t>University of Pennsylvania	</a:t>
            </a:r>
            <a:r>
              <a:rPr lang="en-US" sz="2100" baseline="30000" dirty="0" smtClean="0"/>
              <a:t>2</a:t>
            </a:r>
            <a:r>
              <a:rPr lang="en-US" sz="2100" dirty="0" smtClean="0"/>
              <a:t>Arizona State University 	</a:t>
            </a:r>
            <a:r>
              <a:rPr lang="en-US" sz="2100" baseline="30000" dirty="0" smtClean="0"/>
              <a:t>3</a:t>
            </a:r>
            <a:r>
              <a:rPr lang="fr-FR" sz="2100" dirty="0" smtClean="0"/>
              <a:t>Tel </a:t>
            </a:r>
            <a:r>
              <a:rPr lang="fr-FR" sz="2100" dirty="0" err="1" smtClean="0"/>
              <a:t>Aviv</a:t>
            </a:r>
            <a:r>
              <a:rPr lang="fr-FR" sz="2100" dirty="0" smtClean="0"/>
              <a:t> </a:t>
            </a:r>
            <a:r>
              <a:rPr lang="fr-FR" sz="2100" dirty="0" err="1" smtClean="0"/>
              <a:t>University</a:t>
            </a:r>
            <a:endParaRPr lang="fr-FR" sz="2100" dirty="0" smtClean="0"/>
          </a:p>
        </p:txBody>
      </p:sp>
    </p:spTree>
  </p:cSld>
  <p:clrMapOvr>
    <a:masterClrMapping/>
  </p:clrMapOvr>
  <p:transition advTm="131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descr="C:\Users\sudeepa\AppData\Local\Microsoft\Windows\Temporary Internet Files\Content.IE5\6DDWF06G\MC900282916[1].wmf"/>
          <p:cNvPicPr>
            <a:picLocks noChangeAspect="1" noChangeArrowheads="1"/>
          </p:cNvPicPr>
          <p:nvPr/>
        </p:nvPicPr>
        <p:blipFill>
          <a:blip r:embed="rId3" cstate="print"/>
          <a:srcRect/>
          <a:stretch>
            <a:fillRect/>
          </a:stretch>
        </p:blipFill>
        <p:spPr bwMode="auto">
          <a:xfrm>
            <a:off x="5181600" y="2895600"/>
            <a:ext cx="1595628" cy="1634947"/>
          </a:xfrm>
          <a:prstGeom prst="rect">
            <a:avLst/>
          </a:prstGeom>
          <a:noFill/>
        </p:spPr>
      </p:pic>
      <p:sp>
        <p:nvSpPr>
          <p:cNvPr id="5123" name="Rectangle 2"/>
          <p:cNvSpPr>
            <a:spLocks noGrp="1" noChangeArrowheads="1"/>
          </p:cNvSpPr>
          <p:nvPr>
            <p:ph type="title"/>
          </p:nvPr>
        </p:nvSpPr>
        <p:spPr>
          <a:xfrm>
            <a:off x="457200" y="1828800"/>
            <a:ext cx="8229600" cy="1139825"/>
          </a:xfrm>
        </p:spPr>
        <p:txBody>
          <a:bodyPr>
            <a:normAutofit fontScale="90000"/>
          </a:bodyPr>
          <a:lstStyle/>
          <a:p>
            <a:pPr eaLnBrk="1" hangingPunct="1"/>
            <a:r>
              <a:rPr lang="en-US" sz="3600" dirty="0" smtClean="0">
                <a:solidFill>
                  <a:srgbClr val="0070C0"/>
                </a:solidFill>
              </a:rPr>
              <a:t>Privacy Concerns in Scientific Workflows</a:t>
            </a:r>
          </a:p>
        </p:txBody>
      </p:sp>
      <p:sp>
        <p:nvSpPr>
          <p:cNvPr id="39" name="Slide Number Placeholder 38"/>
          <p:cNvSpPr>
            <a:spLocks noGrp="1"/>
          </p:cNvSpPr>
          <p:nvPr>
            <p:ph type="sldNum" sz="quarter" idx="12"/>
          </p:nvPr>
        </p:nvSpPr>
        <p:spPr/>
        <p:txBody>
          <a:bodyPr/>
          <a:lstStyle/>
          <a:p>
            <a:pPr>
              <a:defRPr/>
            </a:pPr>
            <a:fld id="{DE27D776-4D7F-4A1A-9763-3EC987ABCBEB}" type="slidenum">
              <a:rPr lang="en-US" altLang="en-US"/>
              <a:pPr>
                <a:defRPr/>
              </a:pPr>
              <a:t>10</a:t>
            </a:fld>
            <a:endParaRPr lang="en-US" altLang="en-US" dirty="0"/>
          </a:p>
        </p:txBody>
      </p:sp>
      <p:sp>
        <p:nvSpPr>
          <p:cNvPr id="5" name="TextBox 4"/>
          <p:cNvSpPr txBox="1"/>
          <p:nvPr/>
        </p:nvSpPr>
        <p:spPr>
          <a:xfrm>
            <a:off x="2895600" y="5105400"/>
            <a:ext cx="3671498" cy="461665"/>
          </a:xfrm>
          <a:prstGeom prst="rect">
            <a:avLst/>
          </a:prstGeom>
          <a:noFill/>
        </p:spPr>
        <p:txBody>
          <a:bodyPr wrap="none" rtlCol="0">
            <a:spAutoFit/>
          </a:bodyPr>
          <a:lstStyle/>
          <a:p>
            <a:r>
              <a:rPr lang="en-US" sz="2400" dirty="0" smtClean="0"/>
              <a:t>Data, module, structural</a:t>
            </a:r>
            <a:endParaRPr lang="en-US" sz="2400" dirty="0"/>
          </a:p>
        </p:txBody>
      </p:sp>
    </p:spTree>
  </p:cSld>
  <p:clrMapOvr>
    <a:masterClrMapping/>
  </p:clrMapOvr>
  <p:transition advTm="485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76200"/>
            <a:ext cx="8229600" cy="685800"/>
          </a:xfrm>
        </p:spPr>
        <p:txBody>
          <a:bodyPr/>
          <a:lstStyle/>
          <a:p>
            <a:pPr eaLnBrk="1" hangingPunct="1"/>
            <a:r>
              <a:rPr lang="en-US" sz="3600" dirty="0" smtClean="0">
                <a:solidFill>
                  <a:srgbClr val="0070C0"/>
                </a:solidFill>
              </a:rPr>
              <a:t>Example: Module Privacy</a:t>
            </a:r>
          </a:p>
        </p:txBody>
      </p:sp>
      <p:sp>
        <p:nvSpPr>
          <p:cNvPr id="39" name="Slide Number Placeholder 38"/>
          <p:cNvSpPr>
            <a:spLocks noGrp="1"/>
          </p:cNvSpPr>
          <p:nvPr>
            <p:ph type="sldNum" sz="quarter" idx="12"/>
          </p:nvPr>
        </p:nvSpPr>
        <p:spPr>
          <a:xfrm>
            <a:off x="76200" y="6492875"/>
            <a:ext cx="2133600" cy="365125"/>
          </a:xfrm>
        </p:spPr>
        <p:txBody>
          <a:bodyPr/>
          <a:lstStyle/>
          <a:p>
            <a:pPr>
              <a:defRPr/>
            </a:pPr>
            <a:fld id="{DE27D776-4D7F-4A1A-9763-3EC987ABCBEB}" type="slidenum">
              <a:rPr lang="en-US" altLang="en-US"/>
              <a:pPr>
                <a:defRPr/>
              </a:pPr>
              <a:t>11</a:t>
            </a:fld>
            <a:endParaRPr lang="en-US" altLang="en-US" dirty="0"/>
          </a:p>
        </p:txBody>
      </p:sp>
      <p:cxnSp>
        <p:nvCxnSpPr>
          <p:cNvPr id="6" name="Straight Arrow Connector 38"/>
          <p:cNvCxnSpPr>
            <a:endCxn id="16" idx="0"/>
          </p:cNvCxnSpPr>
          <p:nvPr/>
        </p:nvCxnSpPr>
        <p:spPr>
          <a:xfrm rot="10800000" flipV="1">
            <a:off x="1328616" y="2945254"/>
            <a:ext cx="1490784" cy="483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40"/>
          <p:cNvCxnSpPr>
            <a:endCxn id="17" idx="0"/>
          </p:cNvCxnSpPr>
          <p:nvPr/>
        </p:nvCxnSpPr>
        <p:spPr>
          <a:xfrm>
            <a:off x="3386015" y="3091791"/>
            <a:ext cx="707293" cy="3372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48"/>
          <p:cNvSpPr txBox="1"/>
          <p:nvPr/>
        </p:nvSpPr>
        <p:spPr>
          <a:xfrm>
            <a:off x="0" y="2133600"/>
            <a:ext cx="2819400" cy="338554"/>
          </a:xfrm>
          <a:prstGeom prst="rect">
            <a:avLst/>
          </a:prstGeom>
          <a:noFill/>
        </p:spPr>
        <p:txBody>
          <a:bodyPr wrap="square" rtlCol="0">
            <a:spAutoFit/>
          </a:bodyPr>
          <a:lstStyle/>
          <a:p>
            <a:r>
              <a:rPr lang="en-US" sz="1600" b="1" dirty="0" smtClean="0">
                <a:solidFill>
                  <a:srgbClr val="0070C0"/>
                </a:solidFill>
              </a:rPr>
              <a:t>P: (X1, X2, X3, X4, X5)</a:t>
            </a:r>
            <a:endParaRPr lang="en-US" sz="1600" b="1" dirty="0">
              <a:solidFill>
                <a:srgbClr val="0070C0"/>
              </a:solidFill>
            </a:endParaRPr>
          </a:p>
        </p:txBody>
      </p:sp>
      <p:sp>
        <p:nvSpPr>
          <p:cNvPr id="9" name="TextBox 57"/>
          <p:cNvSpPr txBox="1"/>
          <p:nvPr/>
        </p:nvSpPr>
        <p:spPr>
          <a:xfrm>
            <a:off x="0" y="2971800"/>
            <a:ext cx="1752600" cy="338554"/>
          </a:xfrm>
          <a:prstGeom prst="rect">
            <a:avLst/>
          </a:prstGeom>
          <a:noFill/>
        </p:spPr>
        <p:txBody>
          <a:bodyPr wrap="square" rtlCol="0">
            <a:spAutoFit/>
          </a:bodyPr>
          <a:lstStyle/>
          <a:p>
            <a:r>
              <a:rPr lang="en-US" sz="1600" b="1" dirty="0" smtClean="0">
                <a:solidFill>
                  <a:srgbClr val="FF0000"/>
                </a:solidFill>
              </a:rPr>
              <a:t>(X1, X2, X3)</a:t>
            </a:r>
            <a:endParaRPr lang="en-US" sz="1600" b="1" dirty="0">
              <a:solidFill>
                <a:srgbClr val="FF0000"/>
              </a:solidFill>
            </a:endParaRPr>
          </a:p>
        </p:txBody>
      </p:sp>
      <p:sp>
        <p:nvSpPr>
          <p:cNvPr id="10" name="TextBox 58"/>
          <p:cNvSpPr txBox="1"/>
          <p:nvPr/>
        </p:nvSpPr>
        <p:spPr>
          <a:xfrm>
            <a:off x="3886200" y="2971800"/>
            <a:ext cx="1981200" cy="338554"/>
          </a:xfrm>
          <a:prstGeom prst="rect">
            <a:avLst/>
          </a:prstGeom>
          <a:noFill/>
        </p:spPr>
        <p:txBody>
          <a:bodyPr wrap="square" rtlCol="0">
            <a:spAutoFit/>
          </a:bodyPr>
          <a:lstStyle/>
          <a:p>
            <a:r>
              <a:rPr lang="en-US" sz="1600" b="1" dirty="0" smtClean="0">
                <a:solidFill>
                  <a:srgbClr val="0070C0"/>
                </a:solidFill>
              </a:rPr>
              <a:t>(X1, X2, X4, X5)</a:t>
            </a:r>
            <a:endParaRPr lang="en-US" sz="1600" b="1" dirty="0">
              <a:solidFill>
                <a:srgbClr val="0070C0"/>
              </a:solidFill>
            </a:endParaRPr>
          </a:p>
        </p:txBody>
      </p:sp>
      <p:sp>
        <p:nvSpPr>
          <p:cNvPr id="11" name="TextBox 59"/>
          <p:cNvSpPr txBox="1"/>
          <p:nvPr/>
        </p:nvSpPr>
        <p:spPr>
          <a:xfrm>
            <a:off x="381000" y="4426803"/>
            <a:ext cx="2286000" cy="369332"/>
          </a:xfrm>
          <a:prstGeom prst="rect">
            <a:avLst/>
          </a:prstGeom>
          <a:noFill/>
        </p:spPr>
        <p:txBody>
          <a:bodyPr wrap="square" rtlCol="0">
            <a:spAutoFit/>
          </a:bodyPr>
          <a:lstStyle/>
          <a:p>
            <a:r>
              <a:rPr lang="en-US" b="1" dirty="0" smtClean="0">
                <a:solidFill>
                  <a:srgbClr val="FF0000"/>
                </a:solidFill>
              </a:rPr>
              <a:t>P has cancer?</a:t>
            </a:r>
            <a:endParaRPr lang="en-US" b="1" dirty="0">
              <a:solidFill>
                <a:srgbClr val="FF0000"/>
              </a:solidFill>
            </a:endParaRPr>
          </a:p>
        </p:txBody>
      </p:sp>
      <p:grpSp>
        <p:nvGrpSpPr>
          <p:cNvPr id="2" name="Group 83"/>
          <p:cNvGrpSpPr/>
          <p:nvPr/>
        </p:nvGrpSpPr>
        <p:grpSpPr>
          <a:xfrm>
            <a:off x="609600" y="1901344"/>
            <a:ext cx="4452815" cy="4423255"/>
            <a:chOff x="-1357060" y="106446"/>
            <a:chExt cx="6899940" cy="5595430"/>
          </a:xfrm>
        </p:grpSpPr>
        <p:sp>
          <p:nvSpPr>
            <p:cNvPr id="15" name="Rectangle 14"/>
            <p:cNvSpPr/>
            <p:nvPr/>
          </p:nvSpPr>
          <p:spPr bwMode="auto">
            <a:xfrm>
              <a:off x="1122559" y="785824"/>
              <a:ext cx="2209802" cy="857323"/>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dirty="0"/>
                <a:t>Split entries</a:t>
              </a:r>
            </a:p>
          </p:txBody>
        </p:sp>
        <p:sp>
          <p:nvSpPr>
            <p:cNvPr id="16" name="Rectangle 15"/>
            <p:cNvSpPr/>
            <p:nvPr/>
          </p:nvSpPr>
          <p:spPr bwMode="auto">
            <a:xfrm>
              <a:off x="-1357060" y="2038935"/>
              <a:ext cx="2228327" cy="1100339"/>
            </a:xfrm>
            <a:prstGeom prst="rect">
              <a:avLst/>
            </a:prstGeom>
            <a:solidFill>
              <a:schemeClr val="accent6">
                <a:lumMod val="20000"/>
                <a:lumOff val="80000"/>
              </a:schemeClr>
            </a:solidFill>
            <a:ln w="38100" cap="flat" cmpd="sng" algn="ctr">
              <a:solidFill>
                <a:srgbClr val="FF0000"/>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b="1" dirty="0" smtClean="0"/>
                <a:t>Check for </a:t>
              </a:r>
            </a:p>
            <a:p>
              <a:pPr marL="342900" indent="-342900" algn="ctr">
                <a:lnSpc>
                  <a:spcPct val="90000"/>
                </a:lnSpc>
                <a:spcBef>
                  <a:spcPct val="20000"/>
                </a:spcBef>
                <a:buClr>
                  <a:schemeClr val="accent1"/>
                </a:buClr>
                <a:buSzPct val="65000"/>
                <a:defRPr/>
              </a:pPr>
              <a:r>
                <a:rPr lang="en-US" b="1" dirty="0" smtClean="0"/>
                <a:t>Cancer</a:t>
              </a:r>
              <a:endParaRPr lang="en-US" b="1" dirty="0"/>
            </a:p>
          </p:txBody>
        </p:sp>
        <p:sp>
          <p:nvSpPr>
            <p:cNvPr id="17" name="Rectangle 16"/>
            <p:cNvSpPr/>
            <p:nvPr/>
          </p:nvSpPr>
          <p:spPr bwMode="auto">
            <a:xfrm>
              <a:off x="2539484" y="2038935"/>
              <a:ext cx="3003396" cy="1100339"/>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dirty="0" smtClean="0"/>
                <a:t>Check for </a:t>
              </a:r>
            </a:p>
            <a:p>
              <a:pPr marL="342900" indent="-342900" algn="ctr">
                <a:lnSpc>
                  <a:spcPct val="90000"/>
                </a:lnSpc>
                <a:spcBef>
                  <a:spcPct val="20000"/>
                </a:spcBef>
                <a:buClr>
                  <a:schemeClr val="accent1"/>
                </a:buClr>
                <a:buSzPct val="65000"/>
                <a:defRPr/>
              </a:pPr>
              <a:r>
                <a:rPr lang="en-US" dirty="0" smtClean="0"/>
                <a:t>Infectious disease</a:t>
              </a:r>
              <a:endParaRPr lang="en-US" dirty="0"/>
            </a:p>
          </p:txBody>
        </p:sp>
        <p:sp>
          <p:nvSpPr>
            <p:cNvPr id="18" name="Rectangle 17"/>
            <p:cNvSpPr/>
            <p:nvPr/>
          </p:nvSpPr>
          <p:spPr bwMode="auto">
            <a:xfrm>
              <a:off x="807687" y="4201418"/>
              <a:ext cx="2615861" cy="857324"/>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dirty="0" smtClean="0"/>
                <a:t>Create Report</a:t>
              </a:r>
              <a:endParaRPr lang="en-US" dirty="0"/>
            </a:p>
          </p:txBody>
        </p:sp>
        <p:cxnSp>
          <p:nvCxnSpPr>
            <p:cNvPr id="19" name="Straight Arrow Connector 48"/>
            <p:cNvCxnSpPr>
              <a:cxnSpLocks noChangeShapeType="1"/>
              <a:endCxn id="15" idx="0"/>
            </p:cNvCxnSpPr>
            <p:nvPr/>
          </p:nvCxnSpPr>
          <p:spPr bwMode="auto">
            <a:xfrm rot="16200000" flipH="1">
              <a:off x="1848590" y="446134"/>
              <a:ext cx="679375" cy="0"/>
            </a:xfrm>
            <a:prstGeom prst="straightConnector1">
              <a:avLst/>
            </a:prstGeom>
            <a:noFill/>
            <a:ln w="9525" algn="ctr">
              <a:solidFill>
                <a:schemeClr val="tx1"/>
              </a:solidFill>
              <a:round/>
              <a:headEnd/>
              <a:tailEnd type="arrow" w="med" len="med"/>
            </a:ln>
          </p:spPr>
        </p:cxnSp>
        <p:cxnSp>
          <p:nvCxnSpPr>
            <p:cNvPr id="20" name="Straight Arrow Connector 86"/>
            <p:cNvCxnSpPr>
              <a:cxnSpLocks noChangeShapeType="1"/>
              <a:stCxn id="18" idx="2"/>
            </p:cNvCxnSpPr>
            <p:nvPr/>
          </p:nvCxnSpPr>
          <p:spPr bwMode="auto">
            <a:xfrm rot="16200000" flipH="1">
              <a:off x="1794049" y="5380308"/>
              <a:ext cx="643137" cy="0"/>
            </a:xfrm>
            <a:prstGeom prst="straightConnector1">
              <a:avLst/>
            </a:prstGeom>
            <a:noFill/>
            <a:ln w="9525" algn="ctr">
              <a:solidFill>
                <a:schemeClr val="tx1"/>
              </a:solidFill>
              <a:round/>
              <a:headEnd/>
              <a:tailEnd type="arrow" w="med" len="med"/>
            </a:ln>
          </p:spPr>
        </p:cxnSp>
        <p:cxnSp>
          <p:nvCxnSpPr>
            <p:cNvPr id="21" name="Straight Arrow Connector 102"/>
            <p:cNvCxnSpPr>
              <a:cxnSpLocks noChangeShapeType="1"/>
              <a:stCxn id="16" idx="2"/>
              <a:endCxn id="18" idx="0"/>
            </p:cNvCxnSpPr>
            <p:nvPr/>
          </p:nvCxnSpPr>
          <p:spPr bwMode="auto">
            <a:xfrm rot="16200000" flipH="1">
              <a:off x="405289" y="2491089"/>
              <a:ext cx="1062144" cy="2358514"/>
            </a:xfrm>
            <a:prstGeom prst="straightConnector1">
              <a:avLst/>
            </a:prstGeom>
            <a:noFill/>
            <a:ln w="9525" algn="ctr">
              <a:solidFill>
                <a:schemeClr val="tx1"/>
              </a:solidFill>
              <a:round/>
              <a:headEnd/>
              <a:tailEnd type="arrow" w="med" len="med"/>
            </a:ln>
          </p:spPr>
        </p:cxnSp>
        <p:cxnSp>
          <p:nvCxnSpPr>
            <p:cNvPr id="22" name="Straight Arrow Connector 104"/>
            <p:cNvCxnSpPr>
              <a:cxnSpLocks noChangeShapeType="1"/>
              <a:stCxn id="17" idx="2"/>
              <a:endCxn id="18" idx="0"/>
            </p:cNvCxnSpPr>
            <p:nvPr/>
          </p:nvCxnSpPr>
          <p:spPr bwMode="auto">
            <a:xfrm rot="5400000">
              <a:off x="2547328" y="2707564"/>
              <a:ext cx="1062144" cy="1925565"/>
            </a:xfrm>
            <a:prstGeom prst="straightConnector1">
              <a:avLst/>
            </a:prstGeom>
            <a:noFill/>
            <a:ln w="9525" algn="ctr">
              <a:solidFill>
                <a:schemeClr val="tx1"/>
              </a:solidFill>
              <a:round/>
              <a:headEnd/>
              <a:tailEnd type="arrow" w="med" len="med"/>
            </a:ln>
          </p:spPr>
        </p:cxnSp>
      </p:grpSp>
      <p:sp>
        <p:nvSpPr>
          <p:cNvPr id="23" name="Rectangle 22"/>
          <p:cNvSpPr/>
          <p:nvPr/>
        </p:nvSpPr>
        <p:spPr>
          <a:xfrm>
            <a:off x="1828800" y="6096000"/>
            <a:ext cx="889987" cy="369332"/>
          </a:xfrm>
          <a:prstGeom prst="rect">
            <a:avLst/>
          </a:prstGeom>
        </p:spPr>
        <p:txBody>
          <a:bodyPr wrap="none">
            <a:spAutoFit/>
          </a:bodyPr>
          <a:lstStyle/>
          <a:p>
            <a:r>
              <a:rPr lang="en-US" b="1" dirty="0" smtClean="0">
                <a:solidFill>
                  <a:srgbClr val="0070C0"/>
                </a:solidFill>
              </a:rPr>
              <a:t>report</a:t>
            </a:r>
            <a:endParaRPr lang="en-US" b="1" dirty="0">
              <a:solidFill>
                <a:srgbClr val="0070C0"/>
              </a:solidFill>
            </a:endParaRPr>
          </a:p>
        </p:txBody>
      </p:sp>
      <p:sp>
        <p:nvSpPr>
          <p:cNvPr id="24" name="TextBox 24"/>
          <p:cNvSpPr txBox="1"/>
          <p:nvPr/>
        </p:nvSpPr>
        <p:spPr>
          <a:xfrm>
            <a:off x="152400" y="838200"/>
            <a:ext cx="5638800" cy="1015663"/>
          </a:xfrm>
          <a:prstGeom prst="rect">
            <a:avLst/>
          </a:prstGeom>
          <a:noFill/>
        </p:spPr>
        <p:txBody>
          <a:bodyPr wrap="square" rtlCol="0">
            <a:spAutoFit/>
          </a:bodyPr>
          <a:lstStyle/>
          <a:p>
            <a:r>
              <a:rPr lang="en-US" sz="2000" u="sng" dirty="0" smtClean="0">
                <a:solidFill>
                  <a:srgbClr val="00B050"/>
                </a:solidFill>
              </a:rPr>
              <a:t>Patient record: </a:t>
            </a:r>
            <a:r>
              <a:rPr lang="en-US" sz="2000" dirty="0" smtClean="0">
                <a:solidFill>
                  <a:srgbClr val="00B050"/>
                </a:solidFill>
              </a:rPr>
              <a:t>Gender, smoking habits, </a:t>
            </a:r>
          </a:p>
          <a:p>
            <a:r>
              <a:rPr lang="en-US" sz="2000" dirty="0" smtClean="0">
                <a:solidFill>
                  <a:srgbClr val="00B050"/>
                </a:solidFill>
              </a:rPr>
              <a:t>Familial environment,</a:t>
            </a:r>
          </a:p>
          <a:p>
            <a:r>
              <a:rPr lang="en-US" sz="2000" dirty="0" smtClean="0">
                <a:solidFill>
                  <a:srgbClr val="00B050"/>
                </a:solidFill>
              </a:rPr>
              <a:t>blood pressure, blood test report, …</a:t>
            </a:r>
            <a:endParaRPr lang="en-US" sz="2000" dirty="0">
              <a:solidFill>
                <a:srgbClr val="00B050"/>
              </a:solidFill>
            </a:endParaRPr>
          </a:p>
        </p:txBody>
      </p:sp>
      <p:sp>
        <p:nvSpPr>
          <p:cNvPr id="29" name="TextBox 59"/>
          <p:cNvSpPr txBox="1"/>
          <p:nvPr/>
        </p:nvSpPr>
        <p:spPr>
          <a:xfrm>
            <a:off x="3352800" y="4495800"/>
            <a:ext cx="2514600" cy="584775"/>
          </a:xfrm>
          <a:prstGeom prst="rect">
            <a:avLst/>
          </a:prstGeom>
          <a:noFill/>
        </p:spPr>
        <p:txBody>
          <a:bodyPr wrap="square" rtlCol="0">
            <a:spAutoFit/>
          </a:bodyPr>
          <a:lstStyle/>
          <a:p>
            <a:r>
              <a:rPr lang="en-US" sz="1600" b="1" dirty="0" smtClean="0">
                <a:solidFill>
                  <a:srgbClr val="0070C0"/>
                </a:solidFill>
              </a:rPr>
              <a:t>P has an   infectious disease?</a:t>
            </a:r>
            <a:endParaRPr lang="en-US" sz="1600" b="1" dirty="0">
              <a:solidFill>
                <a:srgbClr val="0070C0"/>
              </a:solidFill>
            </a:endParaRPr>
          </a:p>
        </p:txBody>
      </p:sp>
      <p:sp>
        <p:nvSpPr>
          <p:cNvPr id="64" name="Pensées 63"/>
          <p:cNvSpPr/>
          <p:nvPr/>
        </p:nvSpPr>
        <p:spPr>
          <a:xfrm>
            <a:off x="3810000" y="5029200"/>
            <a:ext cx="1905000" cy="1828800"/>
          </a:xfrm>
          <a:prstGeom prst="cloudCallout">
            <a:avLst>
              <a:gd name="adj1" fmla="val -29460"/>
              <a:gd name="adj2" fmla="val -87179"/>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If X1 &gt; 60 OR</a:t>
            </a:r>
          </a:p>
          <a:p>
            <a:pPr algn="ctr"/>
            <a:r>
              <a:rPr lang="en-US" sz="1600" dirty="0" smtClean="0">
                <a:solidFill>
                  <a:schemeClr val="tx1"/>
                </a:solidFill>
              </a:rPr>
              <a:t>(X2 &lt; 800 AND  X5=1) AND ….</a:t>
            </a:r>
          </a:p>
        </p:txBody>
      </p:sp>
      <p:pic>
        <p:nvPicPr>
          <p:cNvPr id="70" name="Picture 441" descr="j0355891"/>
          <p:cNvPicPr>
            <a:picLocks noChangeAspect="1" noChangeArrowheads="1"/>
          </p:cNvPicPr>
          <p:nvPr/>
        </p:nvPicPr>
        <p:blipFill>
          <a:blip r:embed="rId4" cstate="print"/>
          <a:srcRect/>
          <a:stretch>
            <a:fillRect/>
          </a:stretch>
        </p:blipFill>
        <p:spPr bwMode="auto">
          <a:xfrm>
            <a:off x="304800" y="0"/>
            <a:ext cx="608804" cy="850549"/>
          </a:xfrm>
          <a:prstGeom prst="rect">
            <a:avLst/>
          </a:prstGeom>
          <a:noFill/>
        </p:spPr>
      </p:pic>
      <p:sp>
        <p:nvSpPr>
          <p:cNvPr id="31" name="ZoneTexte 65"/>
          <p:cNvSpPr txBox="1"/>
          <p:nvPr/>
        </p:nvSpPr>
        <p:spPr>
          <a:xfrm>
            <a:off x="5943600" y="838200"/>
            <a:ext cx="2971800" cy="5016758"/>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400" b="1" u="sng" dirty="0" smtClean="0">
                <a:solidFill>
                  <a:srgbClr val="00B050"/>
                </a:solidFill>
              </a:rPr>
              <a:t>Module </a:t>
            </a:r>
            <a:r>
              <a:rPr lang="fr-FR" sz="2400" b="1" u="sng" dirty="0" err="1" smtClean="0">
                <a:solidFill>
                  <a:srgbClr val="00B050"/>
                </a:solidFill>
              </a:rPr>
              <a:t>functionality</a:t>
            </a:r>
            <a:r>
              <a:rPr lang="fr-FR" sz="2400" b="1" u="sng" dirty="0" smtClean="0">
                <a:solidFill>
                  <a:srgbClr val="00B050"/>
                </a:solidFill>
              </a:rPr>
              <a:t> </a:t>
            </a:r>
            <a:r>
              <a:rPr lang="fr-FR" sz="2400" b="1" dirty="0" err="1" smtClean="0">
                <a:solidFill>
                  <a:srgbClr val="00B050"/>
                </a:solidFill>
              </a:rPr>
              <a:t>should</a:t>
            </a:r>
            <a:r>
              <a:rPr lang="fr-FR" sz="2400" b="1" dirty="0" smtClean="0">
                <a:solidFill>
                  <a:srgbClr val="00B050"/>
                </a:solidFill>
              </a:rPr>
              <a:t> </a:t>
            </a:r>
            <a:r>
              <a:rPr lang="fr-FR" sz="2400" b="1" dirty="0" err="1" smtClean="0">
                <a:solidFill>
                  <a:srgbClr val="00B050"/>
                </a:solidFill>
              </a:rPr>
              <a:t>be</a:t>
            </a:r>
            <a:r>
              <a:rPr lang="fr-FR" sz="2400" b="1" dirty="0" smtClean="0">
                <a:solidFill>
                  <a:srgbClr val="00B050"/>
                </a:solidFill>
              </a:rPr>
              <a:t> </a:t>
            </a:r>
            <a:r>
              <a:rPr lang="fr-FR" sz="2400" b="1" dirty="0" err="1" smtClean="0">
                <a:solidFill>
                  <a:srgbClr val="00B050"/>
                </a:solidFill>
              </a:rPr>
              <a:t>kept</a:t>
            </a:r>
            <a:r>
              <a:rPr lang="fr-FR" sz="2400" b="1" dirty="0" smtClean="0">
                <a:solidFill>
                  <a:srgbClr val="00B050"/>
                </a:solidFill>
              </a:rPr>
              <a:t> secret</a:t>
            </a:r>
          </a:p>
          <a:p>
            <a:pPr algn="ctr"/>
            <a:endParaRPr lang="fr-FR" sz="2400" b="1" dirty="0" smtClean="0">
              <a:solidFill>
                <a:srgbClr val="00B050"/>
              </a:solidFill>
            </a:endParaRPr>
          </a:p>
          <a:p>
            <a:r>
              <a:rPr lang="en-US" sz="2000" dirty="0" smtClean="0">
                <a:solidFill>
                  <a:srgbClr val="FF0000"/>
                </a:solidFill>
              </a:rPr>
              <a:t>(From patient’s standpoint): </a:t>
            </a:r>
            <a:r>
              <a:rPr lang="en-US" sz="2000" dirty="0" smtClean="0"/>
              <a:t>output should not be guessed given input data values</a:t>
            </a:r>
          </a:p>
          <a:p>
            <a:endParaRPr lang="en-US" sz="2000" dirty="0" smtClean="0">
              <a:solidFill>
                <a:srgbClr val="FF0000"/>
              </a:solidFill>
            </a:endParaRPr>
          </a:p>
          <a:p>
            <a:r>
              <a:rPr lang="en-US" sz="2000" dirty="0" smtClean="0">
                <a:solidFill>
                  <a:srgbClr val="FF0000"/>
                </a:solidFill>
              </a:rPr>
              <a:t>(From module owner’s standpoint): </a:t>
            </a:r>
            <a:r>
              <a:rPr lang="en-US" sz="2000" dirty="0" smtClean="0"/>
              <a:t>no one should  be able to simulate the module and use it elsewhere.</a:t>
            </a:r>
          </a:p>
        </p:txBody>
      </p:sp>
    </p:spTree>
    <p:custDataLst>
      <p:tags r:id="rId1"/>
    </p:custDataLst>
  </p:cSld>
  <p:clrMapOvr>
    <a:masterClrMapping/>
  </p:clrMapOvr>
  <p:transition advTm="1255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76200"/>
            <a:ext cx="8229600" cy="914400"/>
          </a:xfrm>
        </p:spPr>
        <p:txBody>
          <a:bodyPr>
            <a:normAutofit/>
          </a:bodyPr>
          <a:lstStyle/>
          <a:p>
            <a:pPr eaLnBrk="1" hangingPunct="1"/>
            <a:r>
              <a:rPr lang="en-US" sz="3600" dirty="0" smtClean="0">
                <a:solidFill>
                  <a:srgbClr val="0070C0"/>
                </a:solidFill>
              </a:rPr>
              <a:t>Example: Structural Privacy</a:t>
            </a:r>
          </a:p>
        </p:txBody>
      </p:sp>
      <p:sp>
        <p:nvSpPr>
          <p:cNvPr id="39" name="Slide Number Placeholder 38"/>
          <p:cNvSpPr>
            <a:spLocks noGrp="1"/>
          </p:cNvSpPr>
          <p:nvPr>
            <p:ph type="sldNum" sz="quarter" idx="12"/>
          </p:nvPr>
        </p:nvSpPr>
        <p:spPr/>
        <p:txBody>
          <a:bodyPr/>
          <a:lstStyle/>
          <a:p>
            <a:pPr>
              <a:defRPr/>
            </a:pPr>
            <a:fld id="{DE27D776-4D7F-4A1A-9763-3EC987ABCBEB}" type="slidenum">
              <a:rPr lang="en-US" altLang="en-US"/>
              <a:pPr>
                <a:defRPr/>
              </a:pPr>
              <a:t>12</a:t>
            </a:fld>
            <a:endParaRPr lang="en-US" altLang="en-US" dirty="0"/>
          </a:p>
        </p:txBody>
      </p:sp>
      <p:sp>
        <p:nvSpPr>
          <p:cNvPr id="8" name="Rectangle 7"/>
          <p:cNvSpPr/>
          <p:nvPr/>
        </p:nvSpPr>
        <p:spPr>
          <a:xfrm>
            <a:off x="2667000" y="2239506"/>
            <a:ext cx="990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M1</a:t>
            </a:r>
            <a:endParaRPr lang="fr-FR" dirty="0"/>
          </a:p>
        </p:txBody>
      </p:sp>
      <p:sp>
        <p:nvSpPr>
          <p:cNvPr id="9" name="Rectangle 8"/>
          <p:cNvSpPr/>
          <p:nvPr/>
        </p:nvSpPr>
        <p:spPr>
          <a:xfrm>
            <a:off x="4572000" y="2238216"/>
            <a:ext cx="990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M2</a:t>
            </a:r>
            <a:endParaRPr lang="fr-FR" dirty="0"/>
          </a:p>
        </p:txBody>
      </p:sp>
      <p:cxnSp>
        <p:nvCxnSpPr>
          <p:cNvPr id="11" name="Connecteur droit avec flèche 10"/>
          <p:cNvCxnSpPr>
            <a:stCxn id="8" idx="3"/>
            <a:endCxn id="9" idx="1"/>
          </p:cNvCxnSpPr>
          <p:nvPr/>
        </p:nvCxnSpPr>
        <p:spPr>
          <a:xfrm flipV="1">
            <a:off x="3657600" y="2619216"/>
            <a:ext cx="914400" cy="12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3" name="Ellipse 12"/>
          <p:cNvSpPr/>
          <p:nvPr/>
        </p:nvSpPr>
        <p:spPr>
          <a:xfrm>
            <a:off x="6324600" y="1600200"/>
            <a:ext cx="2590800" cy="16002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smtClean="0"/>
              <a:t>Protein</a:t>
            </a:r>
            <a:endParaRPr lang="fr-FR" sz="2400" dirty="0" smtClean="0"/>
          </a:p>
          <a:p>
            <a:pPr algn="ctr"/>
            <a:r>
              <a:rPr lang="fr-FR" sz="2400" dirty="0" smtClean="0"/>
              <a:t>+ </a:t>
            </a:r>
            <a:r>
              <a:rPr lang="fr-FR" sz="2400" dirty="0" err="1" smtClean="0"/>
              <a:t>Functional</a:t>
            </a:r>
            <a:r>
              <a:rPr lang="fr-FR" sz="2400" dirty="0" smtClean="0"/>
              <a:t> annotation</a:t>
            </a:r>
          </a:p>
        </p:txBody>
      </p:sp>
      <p:cxnSp>
        <p:nvCxnSpPr>
          <p:cNvPr id="14" name="Connecteur droit avec flèche 13"/>
          <p:cNvCxnSpPr>
            <a:stCxn id="9" idx="3"/>
            <a:endCxn id="13" idx="2"/>
          </p:cNvCxnSpPr>
          <p:nvPr/>
        </p:nvCxnSpPr>
        <p:spPr>
          <a:xfrm flipV="1">
            <a:off x="5562600" y="2400300"/>
            <a:ext cx="762000" cy="21891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Connecteur droit avec flèche 16"/>
          <p:cNvCxnSpPr>
            <a:stCxn id="23" idx="6"/>
            <a:endCxn id="8" idx="1"/>
          </p:cNvCxnSpPr>
          <p:nvPr/>
        </p:nvCxnSpPr>
        <p:spPr>
          <a:xfrm flipV="1">
            <a:off x="2057400" y="2620506"/>
            <a:ext cx="609600" cy="122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21" name="Picture 63" descr="j0349125"/>
          <p:cNvPicPr>
            <a:picLocks noChangeAspect="1" noChangeArrowheads="1"/>
          </p:cNvPicPr>
          <p:nvPr/>
        </p:nvPicPr>
        <p:blipFill>
          <a:blip r:embed="rId4" cstate="print"/>
          <a:srcRect/>
          <a:stretch>
            <a:fillRect/>
          </a:stretch>
        </p:blipFill>
        <p:spPr bwMode="auto">
          <a:xfrm flipH="1">
            <a:off x="182987" y="914400"/>
            <a:ext cx="807613" cy="990600"/>
          </a:xfrm>
          <a:prstGeom prst="rect">
            <a:avLst/>
          </a:prstGeom>
          <a:noFill/>
        </p:spPr>
      </p:pic>
      <p:sp>
        <p:nvSpPr>
          <p:cNvPr id="23" name="ZoneTexte 22"/>
          <p:cNvSpPr txBox="1"/>
          <p:nvPr/>
        </p:nvSpPr>
        <p:spPr>
          <a:xfrm>
            <a:off x="228600" y="2308202"/>
            <a:ext cx="1828800" cy="649188"/>
          </a:xfrm>
          <a:prstGeom prst="ellipse">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fr-FR" sz="2400" dirty="0" err="1" smtClean="0"/>
              <a:t>Protein</a:t>
            </a:r>
            <a:endParaRPr lang="fr-FR" sz="2400" dirty="0"/>
          </a:p>
        </p:txBody>
      </p:sp>
      <p:cxnSp>
        <p:nvCxnSpPr>
          <p:cNvPr id="26" name="Connecteur droit avec flèche 25"/>
          <p:cNvCxnSpPr>
            <a:stCxn id="8" idx="2"/>
            <a:endCxn id="13" idx="4"/>
          </p:cNvCxnSpPr>
          <p:nvPr/>
        </p:nvCxnSpPr>
        <p:spPr>
          <a:xfrm rot="16200000" flipH="1">
            <a:off x="5291703" y="872103"/>
            <a:ext cx="198894" cy="4457700"/>
          </a:xfrm>
          <a:prstGeom prst="bentConnector3">
            <a:avLst>
              <a:gd name="adj1" fmla="val 214936"/>
            </a:avLst>
          </a:prstGeom>
          <a:ln>
            <a:tailEnd type="arrow"/>
          </a:ln>
        </p:spPr>
        <p:style>
          <a:lnRef idx="3">
            <a:schemeClr val="accent1"/>
          </a:lnRef>
          <a:fillRef idx="0">
            <a:schemeClr val="accent1"/>
          </a:fillRef>
          <a:effectRef idx="2">
            <a:schemeClr val="accent1"/>
          </a:effectRef>
          <a:fontRef idx="minor">
            <a:schemeClr val="tx1"/>
          </a:fontRef>
        </p:style>
      </p:cxnSp>
      <p:sp>
        <p:nvSpPr>
          <p:cNvPr id="46" name="Rectangle 45"/>
          <p:cNvSpPr/>
          <p:nvPr/>
        </p:nvSpPr>
        <p:spPr>
          <a:xfrm>
            <a:off x="2438400" y="1752600"/>
            <a:ext cx="3429000" cy="198120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47" name="Pensées 46"/>
          <p:cNvSpPr/>
          <p:nvPr/>
        </p:nvSpPr>
        <p:spPr>
          <a:xfrm>
            <a:off x="4724400" y="3657600"/>
            <a:ext cx="4191000" cy="1752600"/>
          </a:xfrm>
          <a:prstGeom prst="cloudCallout">
            <a:avLst>
              <a:gd name="adj1" fmla="val -43223"/>
              <a:gd name="adj2" fmla="val -84102"/>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M2 compares domains of proteins (more precise but more time consuming)</a:t>
            </a:r>
          </a:p>
        </p:txBody>
      </p:sp>
      <p:cxnSp>
        <p:nvCxnSpPr>
          <p:cNvPr id="50" name="Connecteur droit avec flèche 25"/>
          <p:cNvCxnSpPr>
            <a:stCxn id="23" idx="0"/>
            <a:endCxn id="9" idx="0"/>
          </p:cNvCxnSpPr>
          <p:nvPr/>
        </p:nvCxnSpPr>
        <p:spPr>
          <a:xfrm rot="5400000" flipH="1" flipV="1">
            <a:off x="3070157" y="311059"/>
            <a:ext cx="69986" cy="3924300"/>
          </a:xfrm>
          <a:prstGeom prst="bentConnector3">
            <a:avLst>
              <a:gd name="adj1" fmla="val 426637"/>
            </a:avLst>
          </a:prstGeom>
          <a:ln>
            <a:tailEnd type="arrow"/>
          </a:ln>
        </p:spPr>
        <p:style>
          <a:lnRef idx="3">
            <a:schemeClr val="accent1"/>
          </a:lnRef>
          <a:fillRef idx="0">
            <a:schemeClr val="accent1"/>
          </a:fillRef>
          <a:effectRef idx="2">
            <a:schemeClr val="accent1"/>
          </a:effectRef>
          <a:fontRef idx="minor">
            <a:schemeClr val="tx1"/>
          </a:fontRef>
        </p:style>
      </p:cxnSp>
      <p:sp>
        <p:nvSpPr>
          <p:cNvPr id="24" name="Pensées 46"/>
          <p:cNvSpPr/>
          <p:nvPr/>
        </p:nvSpPr>
        <p:spPr>
          <a:xfrm>
            <a:off x="228600" y="3733800"/>
            <a:ext cx="4267200" cy="1752600"/>
          </a:xfrm>
          <a:prstGeom prst="cloudCallout">
            <a:avLst>
              <a:gd name="adj1" fmla="val 24739"/>
              <a:gd name="adj2" fmla="val -8751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M1 compares the entire protein against already annotated genomes</a:t>
            </a:r>
          </a:p>
        </p:txBody>
      </p:sp>
      <p:sp>
        <p:nvSpPr>
          <p:cNvPr id="49" name="ZoneTexte 48"/>
          <p:cNvSpPr txBox="1"/>
          <p:nvPr/>
        </p:nvSpPr>
        <p:spPr>
          <a:xfrm>
            <a:off x="304800" y="5715000"/>
            <a:ext cx="8458200" cy="830997"/>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400" b="1" dirty="0" err="1" smtClean="0">
                <a:solidFill>
                  <a:srgbClr val="006600"/>
                </a:solidFill>
              </a:rPr>
              <a:t>Relationships</a:t>
            </a:r>
            <a:r>
              <a:rPr lang="fr-FR" sz="2400" b="1" dirty="0" smtClean="0">
                <a:solidFill>
                  <a:srgbClr val="006600"/>
                </a:solidFill>
              </a:rPr>
              <a:t> </a:t>
            </a:r>
            <a:r>
              <a:rPr lang="fr-FR" sz="2400" b="1" dirty="0" err="1" smtClean="0">
                <a:solidFill>
                  <a:srgbClr val="006600"/>
                </a:solidFill>
              </a:rPr>
              <a:t>between</a:t>
            </a:r>
            <a:r>
              <a:rPr lang="fr-FR" sz="2400" b="1" dirty="0" smtClean="0">
                <a:solidFill>
                  <a:srgbClr val="006600"/>
                </a:solidFill>
              </a:rPr>
              <a:t> certain data/module pairs </a:t>
            </a:r>
            <a:r>
              <a:rPr lang="fr-FR" sz="2400" dirty="0" err="1" smtClean="0">
                <a:solidFill>
                  <a:srgbClr val="006600"/>
                </a:solidFill>
              </a:rPr>
              <a:t>should</a:t>
            </a:r>
            <a:r>
              <a:rPr lang="fr-FR" sz="2400" dirty="0" smtClean="0">
                <a:solidFill>
                  <a:srgbClr val="006600"/>
                </a:solidFill>
              </a:rPr>
              <a:t> </a:t>
            </a:r>
            <a:r>
              <a:rPr lang="fr-FR" sz="2400" dirty="0" err="1" smtClean="0">
                <a:solidFill>
                  <a:srgbClr val="006600"/>
                </a:solidFill>
              </a:rPr>
              <a:t>be</a:t>
            </a:r>
            <a:r>
              <a:rPr lang="fr-FR" sz="2400" dirty="0" smtClean="0">
                <a:solidFill>
                  <a:srgbClr val="006600"/>
                </a:solidFill>
              </a:rPr>
              <a:t> </a:t>
            </a:r>
            <a:r>
              <a:rPr lang="fr-FR" sz="2400" b="1" dirty="0" err="1" smtClean="0">
                <a:solidFill>
                  <a:srgbClr val="006600"/>
                </a:solidFill>
              </a:rPr>
              <a:t>kept</a:t>
            </a:r>
            <a:r>
              <a:rPr lang="fr-FR" sz="2400" b="1" dirty="0" smtClean="0">
                <a:solidFill>
                  <a:srgbClr val="006600"/>
                </a:solidFill>
              </a:rPr>
              <a:t> secret</a:t>
            </a:r>
            <a:endParaRPr lang="fr-FR" sz="2400" dirty="0">
              <a:solidFill>
                <a:srgbClr val="006600"/>
              </a:solidFill>
            </a:endParaRPr>
          </a:p>
        </p:txBody>
      </p:sp>
    </p:spTree>
    <p:custDataLst>
      <p:tags r:id="rId1"/>
    </p:custDataLst>
  </p:cSld>
  <p:clrMapOvr>
    <a:masterClrMapping/>
  </p:clrMapOvr>
  <p:transition advTm="914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Privacy concerns at a glance</a:t>
            </a:r>
            <a:endParaRPr lang="en-US" dirty="0">
              <a:solidFill>
                <a:srgbClr val="0070C0"/>
              </a:solidFill>
            </a:endParaRPr>
          </a:p>
        </p:txBody>
      </p:sp>
      <p:cxnSp>
        <p:nvCxnSpPr>
          <p:cNvPr id="39" name="Straight Arrow Connector 38"/>
          <p:cNvCxnSpPr>
            <a:stCxn id="30" idx="2"/>
            <a:endCxn id="31" idx="0"/>
          </p:cNvCxnSpPr>
          <p:nvPr/>
        </p:nvCxnSpPr>
        <p:spPr>
          <a:xfrm rot="5400000">
            <a:off x="1401729" y="3275913"/>
            <a:ext cx="999259" cy="11357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0" idx="2"/>
            <a:endCxn id="32" idx="0"/>
          </p:cNvCxnSpPr>
          <p:nvPr/>
        </p:nvCxnSpPr>
        <p:spPr>
          <a:xfrm rot="16200000" flipH="1">
            <a:off x="2573304" y="3240054"/>
            <a:ext cx="999258" cy="1207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28600" y="2209800"/>
            <a:ext cx="2971800" cy="369332"/>
          </a:xfrm>
          <a:prstGeom prst="rect">
            <a:avLst/>
          </a:prstGeom>
          <a:noFill/>
        </p:spPr>
        <p:txBody>
          <a:bodyPr wrap="square" rtlCol="0">
            <a:spAutoFit/>
          </a:bodyPr>
          <a:lstStyle/>
          <a:p>
            <a:r>
              <a:rPr lang="en-US" dirty="0" smtClean="0"/>
              <a:t>P: (X1, X2, X3, X4)</a:t>
            </a:r>
            <a:endParaRPr lang="en-US" dirty="0"/>
          </a:p>
        </p:txBody>
      </p:sp>
      <p:sp>
        <p:nvSpPr>
          <p:cNvPr id="58" name="TextBox 57"/>
          <p:cNvSpPr txBox="1"/>
          <p:nvPr/>
        </p:nvSpPr>
        <p:spPr>
          <a:xfrm>
            <a:off x="533400" y="3657600"/>
            <a:ext cx="1981200" cy="369332"/>
          </a:xfrm>
          <a:prstGeom prst="rect">
            <a:avLst/>
          </a:prstGeom>
          <a:noFill/>
        </p:spPr>
        <p:txBody>
          <a:bodyPr wrap="square" rtlCol="0">
            <a:spAutoFit/>
          </a:bodyPr>
          <a:lstStyle/>
          <a:p>
            <a:r>
              <a:rPr lang="en-US" dirty="0" smtClean="0"/>
              <a:t>(X1, X2, X3)</a:t>
            </a:r>
            <a:endParaRPr lang="en-US" dirty="0"/>
          </a:p>
        </p:txBody>
      </p:sp>
      <p:sp>
        <p:nvSpPr>
          <p:cNvPr id="59" name="TextBox 58"/>
          <p:cNvSpPr txBox="1"/>
          <p:nvPr/>
        </p:nvSpPr>
        <p:spPr>
          <a:xfrm>
            <a:off x="3124200" y="3657600"/>
            <a:ext cx="1981200" cy="369332"/>
          </a:xfrm>
          <a:prstGeom prst="rect">
            <a:avLst/>
          </a:prstGeom>
          <a:noFill/>
        </p:spPr>
        <p:txBody>
          <a:bodyPr wrap="square" rtlCol="0">
            <a:spAutoFit/>
          </a:bodyPr>
          <a:lstStyle/>
          <a:p>
            <a:r>
              <a:rPr lang="en-US" dirty="0" smtClean="0"/>
              <a:t>(X1, X2, X4)</a:t>
            </a:r>
            <a:endParaRPr lang="en-US" dirty="0"/>
          </a:p>
        </p:txBody>
      </p:sp>
      <p:sp>
        <p:nvSpPr>
          <p:cNvPr id="60" name="TextBox 59"/>
          <p:cNvSpPr txBox="1"/>
          <p:nvPr/>
        </p:nvSpPr>
        <p:spPr>
          <a:xfrm>
            <a:off x="228600" y="4953000"/>
            <a:ext cx="1752600" cy="369332"/>
          </a:xfrm>
          <a:prstGeom prst="rect">
            <a:avLst/>
          </a:prstGeom>
          <a:noFill/>
        </p:spPr>
        <p:txBody>
          <a:bodyPr wrap="square" rtlCol="0">
            <a:spAutoFit/>
          </a:bodyPr>
          <a:lstStyle/>
          <a:p>
            <a:r>
              <a:rPr lang="en-US" dirty="0" smtClean="0"/>
              <a:t>P has cancer?</a:t>
            </a:r>
            <a:endParaRPr lang="en-US" dirty="0"/>
          </a:p>
        </p:txBody>
      </p:sp>
      <p:sp>
        <p:nvSpPr>
          <p:cNvPr id="61" name="TextBox 60"/>
          <p:cNvSpPr txBox="1"/>
          <p:nvPr/>
        </p:nvSpPr>
        <p:spPr>
          <a:xfrm>
            <a:off x="3276600" y="4876800"/>
            <a:ext cx="1981200" cy="646331"/>
          </a:xfrm>
          <a:prstGeom prst="rect">
            <a:avLst/>
          </a:prstGeom>
          <a:noFill/>
        </p:spPr>
        <p:txBody>
          <a:bodyPr wrap="square" rtlCol="0">
            <a:spAutoFit/>
          </a:bodyPr>
          <a:lstStyle/>
          <a:p>
            <a:r>
              <a:rPr lang="en-US" dirty="0" smtClean="0"/>
              <a:t>P has infectious disease?</a:t>
            </a:r>
            <a:endParaRPr lang="en-US" dirty="0"/>
          </a:p>
        </p:txBody>
      </p:sp>
      <p:sp>
        <p:nvSpPr>
          <p:cNvPr id="64" name="Down Arrow 63"/>
          <p:cNvSpPr/>
          <p:nvPr/>
        </p:nvSpPr>
        <p:spPr>
          <a:xfrm>
            <a:off x="1600200" y="1905000"/>
            <a:ext cx="2286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
          <p:cNvSpPr txBox="1">
            <a:spLocks noChangeArrowheads="1"/>
          </p:cNvSpPr>
          <p:nvPr/>
        </p:nvSpPr>
        <p:spPr bwMode="auto">
          <a:xfrm>
            <a:off x="4648200" y="1219200"/>
            <a:ext cx="4343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69925" marR="0" lvl="1" indent="-325438" algn="l" defTabSz="914400" rtl="0" eaLnBrk="1" fontAlgn="base" latinLnBrk="0" hangingPunct="1">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1"/>
              </a:solidFill>
              <a:effectLst/>
              <a:uLnTx/>
              <a:uFillTx/>
              <a:latin typeface="+mn-lt"/>
            </a:endParaRPr>
          </a:p>
          <a:p>
            <a:pPr marL="669925" lvl="1" indent="-325438" fontAlgn="base">
              <a:spcBef>
                <a:spcPct val="20000"/>
              </a:spcBef>
              <a:spcAft>
                <a:spcPct val="0"/>
              </a:spcAft>
              <a:buClr>
                <a:schemeClr val="accent2"/>
              </a:buClr>
              <a:buSzPct val="60000"/>
              <a:buFont typeface="Wingdings" pitchFamily="2" charset="2"/>
              <a:buChar char="q"/>
              <a:defRPr/>
            </a:pPr>
            <a:r>
              <a:rPr lang="en-US" sz="2400" kern="0" dirty="0" smtClean="0">
                <a:solidFill>
                  <a:srgbClr val="FF0000"/>
                </a:solidFill>
              </a:rPr>
              <a:t>Data Privacy</a:t>
            </a:r>
          </a:p>
          <a:p>
            <a:pPr marL="1127125" lvl="2" indent="-325438" fontAlgn="base">
              <a:spcBef>
                <a:spcPct val="20000"/>
              </a:spcBef>
              <a:spcAft>
                <a:spcPct val="0"/>
              </a:spcAft>
              <a:buClr>
                <a:schemeClr val="accent2"/>
              </a:buClr>
              <a:buSzPct val="60000"/>
              <a:buFont typeface="Wingdings" pitchFamily="2" charset="2"/>
              <a:buChar char="q"/>
              <a:defRPr/>
            </a:pPr>
            <a:r>
              <a:rPr lang="en-US" sz="2400" kern="0" dirty="0" smtClean="0"/>
              <a:t>Data items are private</a:t>
            </a:r>
          </a:p>
          <a:p>
            <a:pPr marL="669925" marR="0" lvl="1" indent="-325438" algn="l" defTabSz="914400" rtl="0" eaLnBrk="1" fontAlgn="base" latinLnBrk="0" hangingPunct="1">
              <a:lnSpc>
                <a:spcPct val="100000"/>
              </a:lnSpc>
              <a:spcBef>
                <a:spcPct val="20000"/>
              </a:spcBef>
              <a:spcAft>
                <a:spcPct val="0"/>
              </a:spcAft>
              <a:buClr>
                <a:schemeClr val="accent2"/>
              </a:buClr>
              <a:buSzPct val="60000"/>
              <a:buFont typeface="Wingdings" pitchFamily="2" charset="2"/>
              <a:buChar char="q"/>
              <a:tabLst/>
              <a:defRPr/>
            </a:pPr>
            <a:endParaRPr kumimoji="0" lang="en-US" sz="2400" b="0" i="0" u="none" strike="noStrike" kern="0" cap="none" spc="0" normalizeH="0" baseline="0" noProof="0" dirty="0" smtClean="0">
              <a:ln>
                <a:noFill/>
              </a:ln>
              <a:solidFill>
                <a:srgbClr val="FF0000"/>
              </a:solidFill>
              <a:effectLst/>
              <a:uLnTx/>
              <a:uFillTx/>
              <a:latin typeface="+mn-lt"/>
            </a:endParaRPr>
          </a:p>
          <a:p>
            <a:pPr marL="669925" marR="0" lvl="1" indent="-325438" algn="l" defTabSz="914400" rtl="0" eaLnBrk="1" fontAlgn="base" latinLnBrk="0" hangingPunct="1">
              <a:lnSpc>
                <a:spcPct val="100000"/>
              </a:lnSpc>
              <a:spcBef>
                <a:spcPct val="20000"/>
              </a:spcBef>
              <a:spcAft>
                <a:spcPct val="0"/>
              </a:spcAft>
              <a:buClr>
                <a:schemeClr val="accent2"/>
              </a:buClr>
              <a:buSzPct val="60000"/>
              <a:buFont typeface="Wingdings" pitchFamily="2" charset="2"/>
              <a:buChar char="q"/>
              <a:tabLst/>
              <a:defRPr/>
            </a:pPr>
            <a:r>
              <a:rPr kumimoji="0" lang="en-US" sz="2400" b="0" i="0" u="none" strike="noStrike" kern="0" cap="none" spc="0" normalizeH="0" baseline="0" noProof="0" dirty="0" smtClean="0">
                <a:ln>
                  <a:noFill/>
                </a:ln>
                <a:solidFill>
                  <a:srgbClr val="FF0000"/>
                </a:solidFill>
                <a:effectLst/>
                <a:uLnTx/>
                <a:uFillTx/>
                <a:latin typeface="+mn-lt"/>
              </a:rPr>
              <a:t>Module Privacy</a:t>
            </a:r>
            <a:endParaRPr kumimoji="0" lang="en-US" sz="2400" b="0" i="0" u="none" strike="noStrike" kern="0" cap="none" spc="0" normalizeH="0" noProof="0" dirty="0" smtClean="0">
              <a:ln>
                <a:noFill/>
              </a:ln>
              <a:solidFill>
                <a:srgbClr val="FF0000"/>
              </a:solidFill>
              <a:effectLst/>
              <a:uLnTx/>
              <a:uFillTx/>
              <a:latin typeface="+mn-lt"/>
            </a:endParaRPr>
          </a:p>
          <a:p>
            <a:pPr marL="1127125" lvl="2" indent="-325438" fontAlgn="base">
              <a:spcBef>
                <a:spcPct val="20000"/>
              </a:spcBef>
              <a:spcAft>
                <a:spcPct val="0"/>
              </a:spcAft>
              <a:buClr>
                <a:schemeClr val="accent2"/>
              </a:buClr>
              <a:buSzPct val="60000"/>
              <a:buFont typeface="Wingdings" pitchFamily="2" charset="2"/>
              <a:buChar char="q"/>
              <a:defRPr/>
            </a:pPr>
            <a:r>
              <a:rPr lang="en-US" sz="2400" kern="0" dirty="0" smtClean="0"/>
              <a:t>Module functionality is private </a:t>
            </a:r>
            <a:r>
              <a:rPr lang="en-US" sz="2400" kern="0" dirty="0" smtClean="0">
                <a:solidFill>
                  <a:srgbClr val="00B050"/>
                </a:solidFill>
              </a:rPr>
              <a:t>(x, f(x))</a:t>
            </a:r>
            <a:endParaRPr lang="en-US" sz="2400" kern="0" baseline="0" dirty="0" smtClean="0">
              <a:solidFill>
                <a:srgbClr val="006600"/>
              </a:solidFill>
            </a:endParaRPr>
          </a:p>
          <a:p>
            <a:pPr marL="669925" marR="0" lvl="1" indent="-325438" algn="l" defTabSz="914400" rtl="0" eaLnBrk="1" fontAlgn="base" latinLnBrk="0" hangingPunct="1">
              <a:lnSpc>
                <a:spcPct val="100000"/>
              </a:lnSpc>
              <a:spcBef>
                <a:spcPct val="20000"/>
              </a:spcBef>
              <a:spcAft>
                <a:spcPct val="0"/>
              </a:spcAft>
              <a:buClr>
                <a:schemeClr val="accent2"/>
              </a:buClr>
              <a:buSzPct val="60000"/>
              <a:tabLst/>
              <a:defRPr/>
            </a:pPr>
            <a:endParaRPr lang="en-US" sz="2400" kern="0" baseline="0" dirty="0" smtClean="0">
              <a:solidFill>
                <a:srgbClr val="006600"/>
              </a:solidFill>
            </a:endParaRPr>
          </a:p>
          <a:p>
            <a:pPr marL="669925" lvl="1" indent="-325438" fontAlgn="base">
              <a:spcBef>
                <a:spcPct val="20000"/>
              </a:spcBef>
              <a:spcAft>
                <a:spcPct val="0"/>
              </a:spcAft>
              <a:buClr>
                <a:schemeClr val="accent2"/>
              </a:buClr>
              <a:buSzPct val="60000"/>
              <a:buFont typeface="Wingdings" pitchFamily="2" charset="2"/>
              <a:buChar char="q"/>
              <a:defRPr/>
            </a:pPr>
            <a:r>
              <a:rPr kumimoji="0" lang="en-US" sz="2400" b="0" i="0" u="none" strike="noStrike" kern="0" cap="none" spc="0" normalizeH="0" noProof="0" dirty="0" smtClean="0">
                <a:ln>
                  <a:noFill/>
                </a:ln>
                <a:solidFill>
                  <a:srgbClr val="FF0000"/>
                </a:solidFill>
                <a:effectLst/>
                <a:uLnTx/>
                <a:uFillTx/>
                <a:latin typeface="+mn-lt"/>
              </a:rPr>
              <a:t>Structural Privacy</a:t>
            </a:r>
          </a:p>
          <a:p>
            <a:pPr marL="1127125" lvl="2" indent="-325438" fontAlgn="base">
              <a:spcBef>
                <a:spcPct val="20000"/>
              </a:spcBef>
              <a:spcAft>
                <a:spcPct val="0"/>
              </a:spcAft>
              <a:buClr>
                <a:schemeClr val="accent2"/>
              </a:buClr>
              <a:buSzPct val="60000"/>
              <a:buFont typeface="Wingdings" pitchFamily="2" charset="2"/>
              <a:buChar char="q"/>
              <a:defRPr/>
            </a:pPr>
            <a:r>
              <a:rPr lang="en-US" sz="2400" kern="0" dirty="0" smtClean="0"/>
              <a:t>Execution paths between certain data is private</a:t>
            </a:r>
          </a:p>
          <a:p>
            <a:pPr marL="669925" marR="0" lvl="1" indent="-325438" algn="l" defTabSz="914400" rtl="0" eaLnBrk="1" fontAlgn="base" latinLnBrk="0" hangingPunct="1">
              <a:lnSpc>
                <a:spcPct val="100000"/>
              </a:lnSpc>
              <a:spcBef>
                <a:spcPct val="20000"/>
              </a:spcBef>
              <a:spcAft>
                <a:spcPct val="0"/>
              </a:spcAft>
              <a:buClr>
                <a:schemeClr val="accent2"/>
              </a:buClr>
              <a:buSzPct val="60000"/>
              <a:buFont typeface="Wingdings" pitchFamily="2" charset="2"/>
              <a:buChar char="q"/>
              <a:tabLst/>
              <a:defRPr/>
            </a:pPr>
            <a:endParaRPr kumimoji="0" lang="en-US" sz="2600" b="0" i="0" u="none" strike="noStrike" kern="0" cap="none" spc="0" normalizeH="0" baseline="0" noProof="0" dirty="0" smtClean="0">
              <a:ln>
                <a:noFill/>
              </a:ln>
              <a:solidFill>
                <a:srgbClr val="006600"/>
              </a:solidFill>
              <a:effectLst/>
              <a:uLnTx/>
              <a:uFillTx/>
              <a:latin typeface="+mn-lt"/>
              <a:ea typeface="+mn-ea"/>
              <a:cs typeface="+mn-cs"/>
            </a:endParaRPr>
          </a:p>
        </p:txBody>
      </p:sp>
      <p:grpSp>
        <p:nvGrpSpPr>
          <p:cNvPr id="28" name="Group 83"/>
          <p:cNvGrpSpPr/>
          <p:nvPr/>
        </p:nvGrpSpPr>
        <p:grpSpPr>
          <a:xfrm>
            <a:off x="685800" y="2143077"/>
            <a:ext cx="4038600" cy="4105323"/>
            <a:chOff x="129506" y="992036"/>
            <a:chExt cx="5134831" cy="5389218"/>
          </a:xfrm>
        </p:grpSpPr>
        <p:sp>
          <p:nvSpPr>
            <p:cNvPr id="30" name="Rectangle 29"/>
            <p:cNvSpPr/>
            <p:nvPr/>
          </p:nvSpPr>
          <p:spPr bwMode="auto">
            <a:xfrm>
              <a:off x="1292109" y="2111522"/>
              <a:ext cx="22098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a:t>Split entries</a:t>
              </a:r>
            </a:p>
          </p:txBody>
        </p:sp>
        <p:sp>
          <p:nvSpPr>
            <p:cNvPr id="31" name="Rectangle 30"/>
            <p:cNvSpPr/>
            <p:nvPr/>
          </p:nvSpPr>
          <p:spPr bwMode="auto">
            <a:xfrm>
              <a:off x="129506" y="3880487"/>
              <a:ext cx="1647021" cy="50015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smtClean="0"/>
                <a:t>Check for cancer</a:t>
              </a:r>
              <a:endParaRPr lang="en-US" sz="1200" dirty="0"/>
            </a:p>
          </p:txBody>
        </p:sp>
        <p:sp>
          <p:nvSpPr>
            <p:cNvPr id="32" name="Rectangle 31"/>
            <p:cNvSpPr/>
            <p:nvPr/>
          </p:nvSpPr>
          <p:spPr bwMode="auto">
            <a:xfrm>
              <a:off x="2600038" y="3880486"/>
              <a:ext cx="2664299" cy="54042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smtClean="0"/>
                <a:t>Check for infectious disease</a:t>
              </a:r>
              <a:endParaRPr lang="en-US" sz="1200" dirty="0"/>
            </a:p>
          </p:txBody>
        </p:sp>
        <p:sp>
          <p:nvSpPr>
            <p:cNvPr id="33" name="Rectangle 32"/>
            <p:cNvSpPr/>
            <p:nvPr/>
          </p:nvSpPr>
          <p:spPr bwMode="auto">
            <a:xfrm>
              <a:off x="1388993" y="5280917"/>
              <a:ext cx="2057399" cy="457199"/>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smtClean="0"/>
                <a:t>Create Report</a:t>
              </a:r>
              <a:endParaRPr lang="en-US" sz="1200" dirty="0"/>
            </a:p>
          </p:txBody>
        </p:sp>
        <p:cxnSp>
          <p:nvCxnSpPr>
            <p:cNvPr id="35" name="Straight Arrow Connector 48"/>
            <p:cNvCxnSpPr>
              <a:cxnSpLocks noChangeShapeType="1"/>
              <a:endCxn id="30" idx="0"/>
            </p:cNvCxnSpPr>
            <p:nvPr/>
          </p:nvCxnSpPr>
          <p:spPr bwMode="auto">
            <a:xfrm rot="16200000" flipH="1">
              <a:off x="1816965" y="1531476"/>
              <a:ext cx="1119486" cy="40605"/>
            </a:xfrm>
            <a:prstGeom prst="straightConnector1">
              <a:avLst/>
            </a:prstGeom>
            <a:noFill/>
            <a:ln w="9525" algn="ctr">
              <a:solidFill>
                <a:schemeClr val="tx1"/>
              </a:solidFill>
              <a:round/>
              <a:headEnd/>
              <a:tailEnd type="arrow" w="med" len="med"/>
            </a:ln>
          </p:spPr>
        </p:cxnSp>
        <p:cxnSp>
          <p:nvCxnSpPr>
            <p:cNvPr id="36" name="Straight Arrow Connector 86"/>
            <p:cNvCxnSpPr>
              <a:cxnSpLocks noChangeShapeType="1"/>
              <a:stCxn id="33" idx="2"/>
            </p:cNvCxnSpPr>
            <p:nvPr/>
          </p:nvCxnSpPr>
          <p:spPr bwMode="auto">
            <a:xfrm rot="5400000">
              <a:off x="2095401" y="6058961"/>
              <a:ext cx="643138" cy="1448"/>
            </a:xfrm>
            <a:prstGeom prst="straightConnector1">
              <a:avLst/>
            </a:prstGeom>
            <a:noFill/>
            <a:ln w="9525" algn="ctr">
              <a:solidFill>
                <a:schemeClr val="tx1"/>
              </a:solidFill>
              <a:round/>
              <a:headEnd/>
              <a:tailEnd type="arrow" w="med" len="med"/>
            </a:ln>
          </p:spPr>
        </p:cxnSp>
        <p:cxnSp>
          <p:nvCxnSpPr>
            <p:cNvPr id="37" name="Straight Arrow Connector 102"/>
            <p:cNvCxnSpPr>
              <a:cxnSpLocks noChangeShapeType="1"/>
              <a:stCxn id="31" idx="2"/>
              <a:endCxn id="33" idx="0"/>
            </p:cNvCxnSpPr>
            <p:nvPr/>
          </p:nvCxnSpPr>
          <p:spPr bwMode="auto">
            <a:xfrm rot="16200000" flipH="1">
              <a:off x="1235215" y="4098440"/>
              <a:ext cx="900278" cy="1464675"/>
            </a:xfrm>
            <a:prstGeom prst="straightConnector1">
              <a:avLst/>
            </a:prstGeom>
            <a:noFill/>
            <a:ln w="9525" algn="ctr">
              <a:solidFill>
                <a:schemeClr val="tx1"/>
              </a:solidFill>
              <a:round/>
              <a:headEnd/>
              <a:tailEnd type="arrow" w="med" len="med"/>
            </a:ln>
          </p:spPr>
        </p:cxnSp>
        <p:cxnSp>
          <p:nvCxnSpPr>
            <p:cNvPr id="38" name="Straight Arrow Connector 104"/>
            <p:cNvCxnSpPr>
              <a:cxnSpLocks noChangeShapeType="1"/>
              <a:stCxn id="32" idx="2"/>
              <a:endCxn id="33" idx="0"/>
            </p:cNvCxnSpPr>
            <p:nvPr/>
          </p:nvCxnSpPr>
          <p:spPr bwMode="auto">
            <a:xfrm rot="5400000">
              <a:off x="2744936" y="4093666"/>
              <a:ext cx="860010" cy="1514495"/>
            </a:xfrm>
            <a:prstGeom prst="straightConnector1">
              <a:avLst/>
            </a:prstGeom>
            <a:noFill/>
            <a:ln w="9525" algn="ctr">
              <a:solidFill>
                <a:schemeClr val="tx1"/>
              </a:solidFill>
              <a:round/>
              <a:headEnd/>
              <a:tailEnd type="arrow" w="med" len="med"/>
            </a:ln>
          </p:spPr>
        </p:cxnSp>
      </p:grpSp>
      <p:sp>
        <p:nvSpPr>
          <p:cNvPr id="45" name="Rectangle 44"/>
          <p:cNvSpPr/>
          <p:nvPr/>
        </p:nvSpPr>
        <p:spPr>
          <a:xfrm>
            <a:off x="2498630" y="5791200"/>
            <a:ext cx="777970" cy="369332"/>
          </a:xfrm>
          <a:prstGeom prst="rect">
            <a:avLst/>
          </a:prstGeom>
        </p:spPr>
        <p:txBody>
          <a:bodyPr wrap="none">
            <a:spAutoFit/>
          </a:bodyPr>
          <a:lstStyle/>
          <a:p>
            <a:r>
              <a:rPr lang="en-US" dirty="0" smtClean="0"/>
              <a:t>report</a:t>
            </a:r>
            <a:endParaRPr lang="en-US" dirty="0"/>
          </a:p>
        </p:txBody>
      </p:sp>
      <p:sp>
        <p:nvSpPr>
          <p:cNvPr id="25" name="TextBox 24"/>
          <p:cNvSpPr txBox="1"/>
          <p:nvPr/>
        </p:nvSpPr>
        <p:spPr>
          <a:xfrm>
            <a:off x="228600" y="1219200"/>
            <a:ext cx="4114800" cy="646331"/>
          </a:xfrm>
          <a:prstGeom prst="rect">
            <a:avLst/>
          </a:prstGeom>
          <a:noFill/>
        </p:spPr>
        <p:txBody>
          <a:bodyPr wrap="square" rtlCol="0">
            <a:spAutoFit/>
          </a:bodyPr>
          <a:lstStyle/>
          <a:p>
            <a:r>
              <a:rPr lang="en-US" dirty="0" smtClean="0"/>
              <a:t>smoking habits, blood pressure,</a:t>
            </a:r>
          </a:p>
          <a:p>
            <a:r>
              <a:rPr lang="en-US" dirty="0" smtClean="0"/>
              <a:t>blood test report, ……</a:t>
            </a:r>
            <a:endParaRPr lang="en-US" dirty="0"/>
          </a:p>
        </p:txBody>
      </p:sp>
      <p:sp>
        <p:nvSpPr>
          <p:cNvPr id="27" name="Slide Number Placeholder 26"/>
          <p:cNvSpPr>
            <a:spLocks noGrp="1"/>
          </p:cNvSpPr>
          <p:nvPr>
            <p:ph type="sldNum" sz="quarter" idx="12"/>
          </p:nvPr>
        </p:nvSpPr>
        <p:spPr/>
        <p:txBody>
          <a:bodyPr/>
          <a:lstStyle/>
          <a:p>
            <a:fld id="{4E84E5E2-B9EB-430E-9E65-95FD903A74B5}" type="slidenum">
              <a:rPr lang="en-US" smtClean="0"/>
              <a:pPr/>
              <a:t>13</a:t>
            </a:fld>
            <a:endParaRPr lang="en-US"/>
          </a:p>
        </p:txBody>
      </p:sp>
      <p:sp>
        <p:nvSpPr>
          <p:cNvPr id="29" name="Rectangle 28"/>
          <p:cNvSpPr/>
          <p:nvPr/>
        </p:nvSpPr>
        <p:spPr bwMode="auto">
          <a:xfrm>
            <a:off x="685800" y="4343400"/>
            <a:ext cx="1295400" cy="380999"/>
          </a:xfrm>
          <a:prstGeom prst="rect">
            <a:avLst/>
          </a:prstGeom>
          <a:solidFill>
            <a:schemeClr val="accent2">
              <a:lumMod val="20000"/>
              <a:lumOff val="80000"/>
            </a:schemeClr>
          </a:solidFill>
          <a:ln w="9525" cap="flat" cmpd="sng" algn="ctr">
            <a:solidFill>
              <a:srgbClr val="C00000"/>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smtClean="0"/>
              <a:t>Check for cancer</a:t>
            </a:r>
            <a:endParaRPr lang="en-US" sz="1200" dirty="0"/>
          </a:p>
        </p:txBody>
      </p:sp>
      <p:pic>
        <p:nvPicPr>
          <p:cNvPr id="34" name="Picture 2" descr="C:\Users\sudeepa\AppData\Local\Microsoft\Windows\Temporary Internet Files\Content.IE5\6DDWF06G\MC900234448[1].wmf"/>
          <p:cNvPicPr>
            <a:picLocks noChangeAspect="1" noChangeArrowheads="1"/>
          </p:cNvPicPr>
          <p:nvPr/>
        </p:nvPicPr>
        <p:blipFill>
          <a:blip r:embed="rId4" cstate="print"/>
          <a:srcRect/>
          <a:stretch>
            <a:fillRect/>
          </a:stretch>
        </p:blipFill>
        <p:spPr bwMode="auto">
          <a:xfrm>
            <a:off x="2133600" y="3886200"/>
            <a:ext cx="470025" cy="667536"/>
          </a:xfrm>
          <a:prstGeom prst="rect">
            <a:avLst/>
          </a:prstGeom>
          <a:noFill/>
        </p:spPr>
      </p:pic>
      <p:sp>
        <p:nvSpPr>
          <p:cNvPr id="42" name="Right Arrow 41"/>
          <p:cNvSpPr/>
          <p:nvPr/>
        </p:nvSpPr>
        <p:spPr>
          <a:xfrm flipH="1">
            <a:off x="1981200" y="4191000"/>
            <a:ext cx="304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828800" y="4572000"/>
            <a:ext cx="609600" cy="369332"/>
          </a:xfrm>
          <a:prstGeom prst="rect">
            <a:avLst/>
          </a:prstGeom>
          <a:noFill/>
        </p:spPr>
        <p:txBody>
          <a:bodyPr wrap="square" rtlCol="0">
            <a:spAutoFit/>
          </a:bodyPr>
          <a:lstStyle/>
          <a:p>
            <a:r>
              <a:rPr lang="en-US" dirty="0" smtClean="0"/>
              <a:t>DB</a:t>
            </a:r>
            <a:endParaRPr lang="en-US" dirty="0"/>
          </a:p>
        </p:txBody>
      </p:sp>
    </p:spTree>
    <p:custDataLst>
      <p:tags r:id="rId1"/>
    </p:custDataLst>
  </p:cSld>
  <p:clrMapOvr>
    <a:masterClrMapping/>
  </p:clrMapOvr>
  <p:transition advTm="566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childTnLst>
                                </p:cTn>
                              </p:par>
                              <p:par>
                                <p:cTn id="17" presetID="3" presetClass="emph" presetSubtype="2" fill="hold" nodeType="withEffect">
                                  <p:stCondLst>
                                    <p:cond delay="0"/>
                                  </p:stCondLst>
                                  <p:childTnLst>
                                    <p:animClr clrSpc="rgb">
                                      <p:cBhvr override="childStyle">
                                        <p:cTn id="18" dur="500" fill="hold"/>
                                        <p:tgtEl>
                                          <p:spTgt spid="58">
                                            <p:txEl>
                                              <p:pRg st="0" end="0"/>
                                            </p:txEl>
                                          </p:spTgt>
                                        </p:tgtEl>
                                        <p:attrNameLst>
                                          <p:attrName>style.color</p:attrName>
                                        </p:attrNameLst>
                                      </p:cBhvr>
                                      <p:to>
                                        <a:schemeClr val="accent2"/>
                                      </p:to>
                                    </p:animClr>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3" presetClass="emph" presetSubtype="2" fill="hold" nodeType="withEffect">
                                  <p:stCondLst>
                                    <p:cond delay="0"/>
                                  </p:stCondLst>
                                  <p:childTnLst>
                                    <p:animClr clrSpc="rgb">
                                      <p:cBhvr override="childStyle">
                                        <p:cTn id="22" dur="500" fill="hold"/>
                                        <p:tgtEl>
                                          <p:spTgt spid="60">
                                            <p:txEl>
                                              <p:pRg st="0" end="0"/>
                                            </p:txEl>
                                          </p:spTgt>
                                        </p:tgtEl>
                                        <p:attrNameLst>
                                          <p:attrName>style.color</p:attrName>
                                        </p:attrNameLst>
                                      </p:cBhvr>
                                      <p:to>
                                        <a:schemeClr val="accent2"/>
                                      </p:to>
                                    </p:animClr>
                                  </p:childTnLst>
                                </p:cTn>
                              </p:par>
                              <p:par>
                                <p:cTn id="23" presetID="3" presetClass="emph" presetSubtype="2" fill="hold" nodeType="withEffect">
                                  <p:stCondLst>
                                    <p:cond delay="0"/>
                                  </p:stCondLst>
                                  <p:childTnLst>
                                    <p:animClr clrSpc="rgb">
                                      <p:cBhvr override="childStyle">
                                        <p:cTn id="24" dur="500" fill="hold"/>
                                        <p:tgtEl>
                                          <p:spTgt spid="43">
                                            <p:txEl>
                                              <p:pRg st="0" end="0"/>
                                            </p:txEl>
                                          </p:spTgt>
                                        </p:tgtEl>
                                        <p:attrNameLst>
                                          <p:attrName>style.color</p:attrName>
                                        </p:attrNameLst>
                                      </p:cBhvr>
                                      <p:to>
                                        <a:schemeClr val="accent2"/>
                                      </p:to>
                                    </p:animClr>
                                  </p:childTnLst>
                                </p:cTn>
                              </p:par>
                              <p:par>
                                <p:cTn id="25" presetID="3" presetClass="emph" presetSubtype="2" fill="hold" grpId="0" nodeType="withEffect">
                                  <p:stCondLst>
                                    <p:cond delay="0"/>
                                  </p:stCondLst>
                                  <p:childTnLst>
                                    <p:animClr clrSpc="rgb">
                                      <p:cBhvr override="childStyle">
                                        <p:cTn id="26" dur="500" fill="hold"/>
                                        <p:tgtEl>
                                          <p:spTgt spid="58">
                                            <p:txEl>
                                              <p:pRg st="0" end="0"/>
                                            </p:txEl>
                                          </p:spTgt>
                                        </p:tgtEl>
                                        <p:attrNameLst>
                                          <p:attrName>style.color</p:attrName>
                                        </p:attrNameLst>
                                      </p:cBhvr>
                                      <p:to>
                                        <a:schemeClr val="tx1"/>
                                      </p:to>
                                    </p:animClr>
                                  </p:childTnLst>
                                </p:cTn>
                              </p:par>
                              <p:par>
                                <p:cTn id="27" presetID="1" presetClass="exit" presetSubtype="0" fill="hold" grpId="1"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xEl>
                                              <p:pRg st="8" end="8"/>
                                            </p:txEl>
                                          </p:spTgt>
                                        </p:tgtEl>
                                        <p:attrNameLst>
                                          <p:attrName>style.visibility</p:attrName>
                                        </p:attrNameLst>
                                      </p:cBhvr>
                                      <p:to>
                                        <p:strVal val="visible"/>
                                      </p:to>
                                    </p:set>
                                  </p:childTnLst>
                                </p:cTn>
                              </p:par>
                              <p:par>
                                <p:cTn id="33" presetID="3" presetClass="emph" presetSubtype="2" fill="hold" grpId="0" nodeType="withEffect">
                                  <p:stCondLst>
                                    <p:cond delay="0"/>
                                  </p:stCondLst>
                                  <p:childTnLst>
                                    <p:animClr clrSpc="rgb">
                                      <p:cBhvr override="childStyle">
                                        <p:cTn id="34" dur="500" fill="hold"/>
                                        <p:tgtEl>
                                          <p:spTgt spid="61"/>
                                        </p:tgtEl>
                                        <p:attrNameLst>
                                          <p:attrName>style.color</p:attrName>
                                        </p:attrNameLst>
                                      </p:cBhvr>
                                      <p:to>
                                        <a:schemeClr val="accent2"/>
                                      </p:to>
                                    </p:animClr>
                                  </p:childTnLst>
                                </p:cTn>
                              </p:par>
                              <p:par>
                                <p:cTn id="35" presetID="3" presetClass="emph" presetSubtype="2" fill="hold" grpId="0" nodeType="withEffect">
                                  <p:stCondLst>
                                    <p:cond delay="0"/>
                                  </p:stCondLst>
                                  <p:childTnLst>
                                    <p:animClr clrSpc="rgb">
                                      <p:cBhvr override="childStyle">
                                        <p:cTn id="36" dur="500" fill="hold"/>
                                        <p:tgtEl>
                                          <p:spTgt spid="45"/>
                                        </p:tgtEl>
                                        <p:attrNameLst>
                                          <p:attrName>style.color</p:attrName>
                                        </p:attrNameLst>
                                      </p:cBhvr>
                                      <p:to>
                                        <a:schemeClr val="accent2"/>
                                      </p:to>
                                    </p:animClr>
                                  </p:childTnLst>
                                </p:cTn>
                              </p:par>
                              <p:par>
                                <p:cTn id="37" presetID="3" presetClass="emph" presetSubtype="2" fill="hold" grpId="0" nodeType="withEffect">
                                  <p:stCondLst>
                                    <p:cond delay="0"/>
                                  </p:stCondLst>
                                  <p:childTnLst>
                                    <p:animClr clrSpc="rgb">
                                      <p:cBhvr override="childStyle">
                                        <p:cTn id="38" dur="500" fill="hold"/>
                                        <p:tgtEl>
                                          <p:spTgt spid="60">
                                            <p:txEl>
                                              <p:pRg st="0" end="0"/>
                                            </p:txEl>
                                          </p:spTgt>
                                        </p:tgtEl>
                                        <p:attrNameLst>
                                          <p:attrName>style.color</p:attrName>
                                        </p:attrNameLst>
                                      </p:cBhvr>
                                      <p:to>
                                        <a:schemeClr val="accent2"/>
                                      </p:to>
                                    </p:animClr>
                                  </p:childTnLst>
                                </p:cTn>
                              </p:par>
                              <p:par>
                                <p:cTn id="39" presetID="3" presetClass="emph" presetSubtype="2" fill="hold" grpId="0" nodeType="withEffect">
                                  <p:stCondLst>
                                    <p:cond delay="0"/>
                                  </p:stCondLst>
                                  <p:childTnLst>
                                    <p:animClr clrSpc="rgb">
                                      <p:cBhvr override="childStyle">
                                        <p:cTn id="40" dur="500" fill="hold"/>
                                        <p:tgtEl>
                                          <p:spTgt spid="43">
                                            <p:txEl>
                                              <p:pRg st="0" end="0"/>
                                            </p:txEl>
                                          </p:spTgt>
                                        </p:tgtEl>
                                        <p:attrNameLst>
                                          <p:attrName>style.color</p:attrName>
                                        </p:attrNameLst>
                                      </p:cBhvr>
                                      <p:to>
                                        <a:schemeClr val="tx1"/>
                                      </p:to>
                                    </p:animClr>
                                  </p:childTnLst>
                                </p:cTn>
                              </p:par>
                              <p:par>
                                <p:cTn id="41" presetID="3" presetClass="emph" presetSubtype="2" fill="hold" grpId="1" nodeType="withEffect">
                                  <p:stCondLst>
                                    <p:cond delay="0"/>
                                  </p:stCondLst>
                                  <p:childTnLst>
                                    <p:animClr clrSpc="rgb">
                                      <p:cBhvr override="childStyle">
                                        <p:cTn id="42" dur="500" fill="hold"/>
                                        <p:tgtEl>
                                          <p:spTgt spid="58">
                                            <p:txEl>
                                              <p:pRg st="0" end="0"/>
                                            </p:txEl>
                                          </p:spTgt>
                                        </p:tgtEl>
                                        <p:attrNameLst>
                                          <p:attrName>style.color</p:attrName>
                                        </p:attrNameLst>
                                      </p:cBhvr>
                                      <p:to>
                                        <a:schemeClr val="accent2"/>
                                      </p:to>
                                    </p:animClr>
                                  </p:childTnLst>
                                </p:cTn>
                              </p:par>
                              <p:par>
                                <p:cTn id="43" presetID="3" presetClass="emph" presetSubtype="2" fill="hold" grpId="0" nodeType="withEffect">
                                  <p:stCondLst>
                                    <p:cond delay="0"/>
                                  </p:stCondLst>
                                  <p:childTnLst>
                                    <p:animClr clrSpc="rgb">
                                      <p:cBhvr override="childStyle">
                                        <p:cTn id="44" dur="500" fill="hold"/>
                                        <p:tgtEl>
                                          <p:spTgt spid="59"/>
                                        </p:tgtEl>
                                        <p:attrNameLst>
                                          <p:attrName>style.color</p:attrName>
                                        </p:attrNameLst>
                                      </p:cBhvr>
                                      <p:to>
                                        <a:schemeClr val="accent2"/>
                                      </p:to>
                                    </p:animClr>
                                  </p:childTnLst>
                                </p:cTn>
                              </p:par>
                              <p:par>
                                <p:cTn id="45" presetID="3" presetClass="emph" presetSubtype="2" fill="hold" grpId="0" nodeType="withEffect">
                                  <p:stCondLst>
                                    <p:cond delay="0"/>
                                  </p:stCondLst>
                                  <p:childTnLst>
                                    <p:animClr clrSpc="rgb">
                                      <p:cBhvr override="childStyle">
                                        <p:cTn id="46" dur="500" fill="hold"/>
                                        <p:tgtEl>
                                          <p:spTgt spid="4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8" grpId="0" build="allAtOnce"/>
      <p:bldP spid="58" grpId="1" build="allAtOnce"/>
      <p:bldP spid="59" grpId="0"/>
      <p:bldP spid="60" grpId="0" build="allAtOnce"/>
      <p:bldP spid="61" grpId="0"/>
      <p:bldP spid="45" grpId="0"/>
      <p:bldP spid="29" grpId="0" animBg="1"/>
      <p:bldP spid="29" grpId="1" animBg="1"/>
      <p:bldP spid="43" grpId="0" build="allAtOnce"/>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 name="Slide Number Placeholder 38"/>
          <p:cNvSpPr>
            <a:spLocks noGrp="1"/>
          </p:cNvSpPr>
          <p:nvPr>
            <p:ph type="sldNum" sz="quarter" idx="12"/>
          </p:nvPr>
        </p:nvSpPr>
        <p:spPr/>
        <p:txBody>
          <a:bodyPr/>
          <a:lstStyle/>
          <a:p>
            <a:pPr>
              <a:defRPr/>
            </a:pPr>
            <a:fld id="{DE27D776-4D7F-4A1A-9763-3EC987ABCBEB}" type="slidenum">
              <a:rPr lang="en-US" altLang="en-US"/>
              <a:pPr>
                <a:defRPr/>
              </a:pPr>
              <a:t>14</a:t>
            </a:fld>
            <a:endParaRPr lang="en-US" altLang="en-US" dirty="0"/>
          </a:p>
        </p:txBody>
      </p:sp>
      <p:sp>
        <p:nvSpPr>
          <p:cNvPr id="8" name="Title 7"/>
          <p:cNvSpPr>
            <a:spLocks noGrp="1"/>
          </p:cNvSpPr>
          <p:nvPr>
            <p:ph type="title"/>
          </p:nvPr>
        </p:nvSpPr>
        <p:spPr/>
        <p:txBody>
          <a:bodyPr/>
          <a:lstStyle/>
          <a:p>
            <a:r>
              <a:rPr lang="en-US" dirty="0" smtClean="0">
                <a:solidFill>
                  <a:srgbClr val="0070C0"/>
                </a:solidFill>
              </a:rPr>
              <a:t>Module Privacy (a hint)</a:t>
            </a:r>
            <a:endParaRPr lang="en-US" dirty="0">
              <a:solidFill>
                <a:srgbClr val="0070C0"/>
              </a:solidFill>
            </a:endParaRPr>
          </a:p>
        </p:txBody>
      </p:sp>
      <p:sp>
        <p:nvSpPr>
          <p:cNvPr id="9" name="Content Placeholder 2"/>
          <p:cNvSpPr>
            <a:spLocks noGrp="1"/>
          </p:cNvSpPr>
          <p:nvPr>
            <p:ph idx="1"/>
          </p:nvPr>
        </p:nvSpPr>
        <p:spPr>
          <a:xfrm>
            <a:off x="228600" y="1447800"/>
            <a:ext cx="8763000" cy="1828800"/>
          </a:xfrm>
        </p:spPr>
        <p:txBody>
          <a:bodyPr>
            <a:normAutofit/>
          </a:bodyPr>
          <a:lstStyle/>
          <a:p>
            <a:r>
              <a:rPr lang="en-US" sz="2400" dirty="0" smtClean="0">
                <a:sym typeface="Symbol"/>
              </a:rPr>
              <a:t>A module f = a function</a:t>
            </a:r>
          </a:p>
          <a:p>
            <a:r>
              <a:rPr lang="en-US" sz="2400" dirty="0" smtClean="0">
                <a:sym typeface="Symbol"/>
              </a:rPr>
              <a:t>For </a:t>
            </a:r>
            <a:r>
              <a:rPr lang="en-US" sz="2400" u="sng" dirty="0" smtClean="0">
                <a:solidFill>
                  <a:srgbClr val="00B0F0"/>
                </a:solidFill>
                <a:sym typeface="Symbol"/>
              </a:rPr>
              <a:t>every input x</a:t>
            </a:r>
            <a:r>
              <a:rPr lang="en-US" sz="2400" dirty="0" smtClean="0">
                <a:sym typeface="Symbol"/>
              </a:rPr>
              <a:t> to f, f(x) value should not be revealed</a:t>
            </a:r>
          </a:p>
          <a:p>
            <a:pPr lvl="1"/>
            <a:r>
              <a:rPr lang="en-US" sz="2400" u="sng" dirty="0" smtClean="0">
                <a:solidFill>
                  <a:srgbClr val="FF0000"/>
                </a:solidFill>
                <a:sym typeface="Symbol"/>
              </a:rPr>
              <a:t>Enough</a:t>
            </a:r>
            <a:r>
              <a:rPr lang="en-US" sz="2400" dirty="0" smtClean="0">
                <a:solidFill>
                  <a:srgbClr val="FF0000"/>
                </a:solidFill>
                <a:sym typeface="Symbol"/>
              </a:rPr>
              <a:t> </a:t>
            </a:r>
            <a:r>
              <a:rPr lang="en-US" sz="2400" u="sng" dirty="0" smtClean="0">
                <a:solidFill>
                  <a:srgbClr val="FF0000"/>
                </a:solidFill>
                <a:sym typeface="Symbol"/>
              </a:rPr>
              <a:t>equivalent</a:t>
            </a:r>
            <a:r>
              <a:rPr lang="en-US" sz="2400" dirty="0" smtClean="0">
                <a:solidFill>
                  <a:srgbClr val="FF0000"/>
                </a:solidFill>
                <a:sym typeface="Symbol"/>
              </a:rPr>
              <a:t> possible f(x) values </a:t>
            </a:r>
            <a:r>
              <a:rPr lang="en-US" sz="2400" dirty="0" err="1" smtClean="0">
                <a:solidFill>
                  <a:srgbClr val="FF0000"/>
                </a:solidFill>
                <a:sym typeface="Symbol"/>
              </a:rPr>
              <a:t>w.r.t</a:t>
            </a:r>
            <a:r>
              <a:rPr lang="en-US" sz="2400" dirty="0" smtClean="0">
                <a:solidFill>
                  <a:srgbClr val="FF0000"/>
                </a:solidFill>
                <a:sym typeface="Symbol"/>
              </a:rPr>
              <a:t>. </a:t>
            </a:r>
            <a:r>
              <a:rPr lang="en-US" sz="2400" u="sng" dirty="0" smtClean="0">
                <a:solidFill>
                  <a:srgbClr val="FF0000"/>
                </a:solidFill>
                <a:sym typeface="Symbol"/>
              </a:rPr>
              <a:t>visible information</a:t>
            </a:r>
          </a:p>
          <a:p>
            <a:endParaRPr lang="en-US" sz="2400" dirty="0" smtClean="0">
              <a:solidFill>
                <a:srgbClr val="00B050"/>
              </a:solidFill>
              <a:sym typeface="Symbol"/>
            </a:endParaRPr>
          </a:p>
          <a:p>
            <a:endParaRPr lang="en-US" sz="2400" dirty="0" smtClean="0">
              <a:solidFill>
                <a:srgbClr val="00B050"/>
              </a:solidFill>
              <a:sym typeface="Symbol"/>
            </a:endParaRPr>
          </a:p>
          <a:p>
            <a:endParaRPr lang="en-US" sz="2400" dirty="0" smtClean="0">
              <a:solidFill>
                <a:srgbClr val="00B050"/>
              </a:solidFill>
              <a:sym typeface="Symbol"/>
            </a:endParaRPr>
          </a:p>
          <a:p>
            <a:endParaRPr lang="en-US" sz="2400" dirty="0" smtClean="0">
              <a:solidFill>
                <a:srgbClr val="00B050"/>
              </a:solidFill>
              <a:sym typeface="Symbol"/>
            </a:endParaRPr>
          </a:p>
          <a:p>
            <a:pPr>
              <a:buNone/>
            </a:pPr>
            <a:endParaRPr lang="en-US" sz="2400" dirty="0" smtClean="0">
              <a:solidFill>
                <a:srgbClr val="00B050"/>
              </a:solidFill>
              <a:sym typeface="Symbol"/>
            </a:endParaRPr>
          </a:p>
          <a:p>
            <a:endParaRPr lang="en-US" sz="2400" dirty="0">
              <a:solidFill>
                <a:srgbClr val="00B050"/>
              </a:solidFill>
            </a:endParaRPr>
          </a:p>
        </p:txBody>
      </p:sp>
      <p:pic>
        <p:nvPicPr>
          <p:cNvPr id="13" name="Picture 12" descr="fork-spoon-knife.jpg"/>
          <p:cNvPicPr>
            <a:picLocks noChangeAspect="1"/>
          </p:cNvPicPr>
          <p:nvPr/>
        </p:nvPicPr>
        <p:blipFill>
          <a:blip r:embed="rId4" cstate="print"/>
          <a:stretch>
            <a:fillRect/>
          </a:stretch>
        </p:blipFill>
        <p:spPr>
          <a:xfrm>
            <a:off x="6705600" y="2819701"/>
            <a:ext cx="2057400" cy="3090166"/>
          </a:xfrm>
          <a:prstGeom prst="rect">
            <a:avLst/>
          </a:prstGeom>
        </p:spPr>
      </p:pic>
      <p:sp>
        <p:nvSpPr>
          <p:cNvPr id="14" name="Cloud Callout 13"/>
          <p:cNvSpPr/>
          <p:nvPr/>
        </p:nvSpPr>
        <p:spPr>
          <a:xfrm>
            <a:off x="304800" y="3352800"/>
            <a:ext cx="4648200" cy="1447800"/>
          </a:xfrm>
          <a:prstGeom prst="cloudCallout">
            <a:avLst>
              <a:gd name="adj1" fmla="val -17438"/>
              <a:gd name="adj2" fmla="val -8757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rgbClr val="FF0000"/>
                </a:solidFill>
                <a:latin typeface="Comic Sans MS" pitchFamily="66" charset="0"/>
              </a:rPr>
              <a:t>According to required privacy guarantee</a:t>
            </a:r>
          </a:p>
        </p:txBody>
      </p:sp>
      <p:sp>
        <p:nvSpPr>
          <p:cNvPr id="15" name="Rectangle 14"/>
          <p:cNvSpPr/>
          <p:nvPr/>
        </p:nvSpPr>
        <p:spPr>
          <a:xfrm>
            <a:off x="6705600" y="2819400"/>
            <a:ext cx="20574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381000" y="3352800"/>
            <a:ext cx="5791200" cy="914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B050"/>
                </a:solidFill>
                <a:effectLst/>
                <a:uLnTx/>
                <a:uFillTx/>
                <a:latin typeface="+mn-lt"/>
                <a:ea typeface="+mn-ea"/>
                <a:cs typeface="+mn-cs"/>
                <a:sym typeface="Symbol"/>
              </a:rPr>
              <a:t>There is a knife, a fork </a:t>
            </a:r>
            <a:r>
              <a:rPr kumimoji="0" lang="en-US" sz="2400" b="0" i="0" u="none" strike="noStrike" kern="1200" cap="none" spc="0" normalizeH="0" noProof="0" dirty="0" smtClean="0">
                <a:ln>
                  <a:noFill/>
                </a:ln>
                <a:solidFill>
                  <a:srgbClr val="00B050"/>
                </a:solidFill>
                <a:effectLst/>
                <a:uLnTx/>
                <a:uFillTx/>
                <a:latin typeface="+mn-lt"/>
                <a:ea typeface="+mn-ea"/>
                <a:cs typeface="+mn-cs"/>
                <a:sym typeface="Symbol"/>
              </a:rPr>
              <a:t>and a spoon in this figure</a:t>
            </a:r>
            <a:endParaRPr kumimoji="0" lang="en-US" sz="2400" b="0" i="0" u="none" strike="noStrike" kern="1200" cap="none" spc="0" normalizeH="0" baseline="0" noProof="0" dirty="0" smtClean="0">
              <a:ln>
                <a:noFill/>
              </a:ln>
              <a:solidFill>
                <a:srgbClr val="00B050"/>
              </a:solidFill>
              <a:effectLst/>
              <a:uLnTx/>
              <a:uFillTx/>
              <a:latin typeface="+mn-lt"/>
              <a:ea typeface="+mn-ea"/>
              <a:cs typeface="+mn-cs"/>
              <a:sym typeface="Symbo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B050"/>
              </a:solidFill>
              <a:effectLst/>
              <a:uLnTx/>
              <a:uFillTx/>
              <a:latin typeface="+mn-lt"/>
              <a:ea typeface="+mn-ea"/>
              <a:cs typeface="+mn-cs"/>
              <a:sym typeface="Symbo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B050"/>
              </a:solidFill>
              <a:effectLst/>
              <a:uLnTx/>
              <a:uFillTx/>
              <a:latin typeface="+mn-lt"/>
              <a:ea typeface="+mn-ea"/>
              <a:cs typeface="+mn-cs"/>
              <a:sym typeface="Symbo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rgbClr val="00B050"/>
              </a:solidFill>
              <a:effectLst/>
              <a:uLnTx/>
              <a:uFillTx/>
              <a:latin typeface="+mn-lt"/>
              <a:ea typeface="+mn-ea"/>
              <a:cs typeface="+mn-cs"/>
              <a:sym typeface="Symbo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B050"/>
              </a:solidFill>
              <a:effectLst/>
              <a:uLnTx/>
              <a:uFillTx/>
              <a:latin typeface="+mn-lt"/>
              <a:ea typeface="+mn-ea"/>
              <a:cs typeface="+mn-cs"/>
            </a:endParaRPr>
          </a:p>
        </p:txBody>
      </p:sp>
      <p:sp>
        <p:nvSpPr>
          <p:cNvPr id="20" name="Rectangle 19"/>
          <p:cNvSpPr/>
          <p:nvPr/>
        </p:nvSpPr>
        <p:spPr>
          <a:xfrm>
            <a:off x="6705600" y="4419600"/>
            <a:ext cx="2057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4800" y="6172200"/>
            <a:ext cx="5486400" cy="381000"/>
          </a:xfrm>
          <a:prstGeom prst="rect">
            <a:avLst/>
          </a:prstGeom>
          <a:noFill/>
        </p:spPr>
        <p:txBody>
          <a:bodyPr wrap="square" rtlCol="0">
            <a:spAutoFit/>
          </a:bodyPr>
          <a:lstStyle/>
          <a:p>
            <a:r>
              <a:rPr lang="en-US" dirty="0" smtClean="0"/>
              <a:t>arxiv.org/abs/1005.5543</a:t>
            </a:r>
            <a:endParaRPr lang="en-US" dirty="0"/>
          </a:p>
        </p:txBody>
      </p:sp>
    </p:spTree>
    <p:custDataLst>
      <p:tags r:id="rId1"/>
    </p:custDataLst>
  </p:cSld>
  <p:clrMapOvr>
    <a:masterClrMapping/>
  </p:clrMapOvr>
  <p:transition advTm="11793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2"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5" grpId="2" animBg="1"/>
      <p:bldP spid="18" grpId="0"/>
      <p:bldP spid="20"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057400"/>
            <a:ext cx="8229600" cy="1139825"/>
          </a:xfrm>
        </p:spPr>
        <p:txBody>
          <a:bodyPr>
            <a:normAutofit/>
          </a:bodyPr>
          <a:lstStyle/>
          <a:p>
            <a:pPr eaLnBrk="1" hangingPunct="1"/>
            <a:r>
              <a:rPr lang="en-US" sz="3600" dirty="0" smtClean="0">
                <a:solidFill>
                  <a:srgbClr val="0070C0"/>
                </a:solidFill>
              </a:rPr>
              <a:t>Search and Query</a:t>
            </a:r>
          </a:p>
        </p:txBody>
      </p:sp>
      <p:sp>
        <p:nvSpPr>
          <p:cNvPr id="39" name="Slide Number Placeholder 38"/>
          <p:cNvSpPr>
            <a:spLocks noGrp="1"/>
          </p:cNvSpPr>
          <p:nvPr>
            <p:ph type="sldNum" sz="quarter" idx="12"/>
          </p:nvPr>
        </p:nvSpPr>
        <p:spPr/>
        <p:txBody>
          <a:bodyPr/>
          <a:lstStyle/>
          <a:p>
            <a:pPr>
              <a:defRPr/>
            </a:pPr>
            <a:fld id="{DE27D776-4D7F-4A1A-9763-3EC987ABCBEB}" type="slidenum">
              <a:rPr lang="en-US" altLang="en-US"/>
              <a:pPr>
                <a:defRPr/>
              </a:pPr>
              <a:t>15</a:t>
            </a:fld>
            <a:endParaRPr lang="en-US" altLang="en-US" dirty="0"/>
          </a:p>
        </p:txBody>
      </p:sp>
      <p:pic>
        <p:nvPicPr>
          <p:cNvPr id="6" name="Picture 5"/>
          <p:cNvPicPr>
            <a:picLocks noChangeAspect="1"/>
          </p:cNvPicPr>
          <p:nvPr/>
        </p:nvPicPr>
        <p:blipFill>
          <a:blip r:embed="rId3"/>
          <a:stretch>
            <a:fillRect/>
          </a:stretch>
        </p:blipFill>
        <p:spPr>
          <a:xfrm>
            <a:off x="5562600" y="3505200"/>
            <a:ext cx="1600200" cy="1796451"/>
          </a:xfrm>
          <a:prstGeom prst="rect">
            <a:avLst/>
          </a:prstGeom>
        </p:spPr>
      </p:pic>
    </p:spTree>
  </p:cSld>
  <p:clrMapOvr>
    <a:masterClrMapping/>
  </p:clrMapOvr>
  <p:transition advTm="9453"/>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8434" name="AutoShape 7"/>
          <p:cNvCxnSpPr>
            <a:cxnSpLocks noChangeShapeType="1"/>
            <a:stCxn id="18439" idx="2"/>
            <a:endCxn id="18442" idx="0"/>
          </p:cNvCxnSpPr>
          <p:nvPr/>
        </p:nvCxnSpPr>
        <p:spPr bwMode="auto">
          <a:xfrm rot="16200000" flipH="1">
            <a:off x="1295400" y="4872037"/>
            <a:ext cx="431800" cy="0"/>
          </a:xfrm>
          <a:prstGeom prst="straightConnector1">
            <a:avLst/>
          </a:prstGeom>
          <a:noFill/>
          <a:ln w="9525">
            <a:solidFill>
              <a:schemeClr val="tx1"/>
            </a:solidFill>
            <a:round/>
            <a:headEnd/>
            <a:tailEnd type="triangle" w="med" len="med"/>
          </a:ln>
        </p:spPr>
      </p:cxnSp>
      <p:sp>
        <p:nvSpPr>
          <p:cNvPr id="18435" name="Rectangle 9"/>
          <p:cNvSpPr>
            <a:spLocks noChangeArrowheads="1"/>
          </p:cNvSpPr>
          <p:nvPr/>
        </p:nvSpPr>
        <p:spPr bwMode="auto">
          <a:xfrm>
            <a:off x="1331913" y="3144837"/>
            <a:ext cx="379412" cy="287338"/>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I</a:t>
            </a:r>
          </a:p>
        </p:txBody>
      </p:sp>
      <p:cxnSp>
        <p:nvCxnSpPr>
          <p:cNvPr id="18436" name="AutoShape 10"/>
          <p:cNvCxnSpPr>
            <a:cxnSpLocks noChangeShapeType="1"/>
            <a:stCxn id="18435" idx="2"/>
            <a:endCxn id="18439" idx="0"/>
          </p:cNvCxnSpPr>
          <p:nvPr/>
        </p:nvCxnSpPr>
        <p:spPr bwMode="auto">
          <a:xfrm rot="5400000">
            <a:off x="1300957" y="3642518"/>
            <a:ext cx="431800" cy="11113"/>
          </a:xfrm>
          <a:prstGeom prst="straightConnector1">
            <a:avLst/>
          </a:prstGeom>
          <a:noFill/>
          <a:ln w="9525">
            <a:solidFill>
              <a:schemeClr val="tx1"/>
            </a:solidFill>
            <a:round/>
            <a:headEnd/>
            <a:tailEnd type="triangle" w="med" len="med"/>
          </a:ln>
        </p:spPr>
      </p:cxnSp>
      <p:sp>
        <p:nvSpPr>
          <p:cNvPr id="18437" name="Rectangle 11"/>
          <p:cNvSpPr>
            <a:spLocks noChangeArrowheads="1"/>
          </p:cNvSpPr>
          <p:nvPr/>
        </p:nvSpPr>
        <p:spPr bwMode="auto">
          <a:xfrm>
            <a:off x="1258888" y="6097587"/>
            <a:ext cx="504825" cy="360363"/>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O</a:t>
            </a:r>
          </a:p>
        </p:txBody>
      </p:sp>
      <p:cxnSp>
        <p:nvCxnSpPr>
          <p:cNvPr id="18438" name="AutoShape 12"/>
          <p:cNvCxnSpPr>
            <a:cxnSpLocks noChangeShapeType="1"/>
            <a:stCxn id="18442" idx="2"/>
            <a:endCxn id="18437" idx="0"/>
          </p:cNvCxnSpPr>
          <p:nvPr/>
        </p:nvCxnSpPr>
        <p:spPr bwMode="auto">
          <a:xfrm rot="16200000" flipH="1">
            <a:off x="1330325" y="5916612"/>
            <a:ext cx="361950" cy="0"/>
          </a:xfrm>
          <a:prstGeom prst="straightConnector1">
            <a:avLst/>
          </a:prstGeom>
          <a:noFill/>
          <a:ln w="9525">
            <a:solidFill>
              <a:schemeClr val="tx1"/>
            </a:solidFill>
            <a:round/>
            <a:headEnd/>
            <a:tailEnd type="triangle" w="med" len="med"/>
          </a:ln>
        </p:spPr>
      </p:cxnSp>
      <p:sp>
        <p:nvSpPr>
          <p:cNvPr id="18439" name="Rectangle 14"/>
          <p:cNvSpPr>
            <a:spLocks noChangeArrowheads="1"/>
          </p:cNvSpPr>
          <p:nvPr/>
        </p:nvSpPr>
        <p:spPr bwMode="auto">
          <a:xfrm>
            <a:off x="755650" y="3863975"/>
            <a:ext cx="1511300" cy="792162"/>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Determine</a:t>
            </a:r>
          </a:p>
          <a:p>
            <a:pPr algn="ctr"/>
            <a:r>
              <a:rPr lang="fr-FR" altLang="zh-CN" sz="1600" b="1"/>
              <a:t>Genetic</a:t>
            </a:r>
          </a:p>
          <a:p>
            <a:pPr algn="ctr"/>
            <a:r>
              <a:rPr lang="fr-FR" altLang="zh-CN" sz="1600" b="1"/>
              <a:t>Susceptibility</a:t>
            </a:r>
          </a:p>
        </p:txBody>
      </p:sp>
      <p:sp>
        <p:nvSpPr>
          <p:cNvPr id="18440" name="Text Box 15"/>
          <p:cNvSpPr txBox="1">
            <a:spLocks noChangeArrowheads="1"/>
          </p:cNvSpPr>
          <p:nvPr/>
        </p:nvSpPr>
        <p:spPr bwMode="auto">
          <a:xfrm>
            <a:off x="0" y="39370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M1</a:t>
            </a:r>
          </a:p>
        </p:txBody>
      </p:sp>
      <p:sp>
        <p:nvSpPr>
          <p:cNvPr id="18441" name="Text Box 16"/>
          <p:cNvSpPr txBox="1">
            <a:spLocks noChangeArrowheads="1"/>
          </p:cNvSpPr>
          <p:nvPr/>
        </p:nvSpPr>
        <p:spPr bwMode="auto">
          <a:xfrm>
            <a:off x="0" y="50165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M2</a:t>
            </a:r>
          </a:p>
        </p:txBody>
      </p:sp>
      <p:sp>
        <p:nvSpPr>
          <p:cNvPr id="18442" name="Rectangle 17"/>
          <p:cNvSpPr>
            <a:spLocks noChangeArrowheads="1"/>
          </p:cNvSpPr>
          <p:nvPr/>
        </p:nvSpPr>
        <p:spPr bwMode="auto">
          <a:xfrm>
            <a:off x="827088" y="5087937"/>
            <a:ext cx="1368425" cy="6477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Evaluate</a:t>
            </a:r>
          </a:p>
          <a:p>
            <a:pPr algn="ctr"/>
            <a:r>
              <a:rPr lang="fr-FR" altLang="zh-CN" sz="1600" b="1"/>
              <a:t>Disorder Risk</a:t>
            </a:r>
          </a:p>
        </p:txBody>
      </p:sp>
      <p:sp>
        <p:nvSpPr>
          <p:cNvPr id="18443" name="Rectangle 40"/>
          <p:cNvSpPr>
            <a:spLocks noChangeArrowheads="1"/>
          </p:cNvSpPr>
          <p:nvPr/>
        </p:nvSpPr>
        <p:spPr bwMode="auto">
          <a:xfrm>
            <a:off x="3063875" y="4048125"/>
            <a:ext cx="1728788" cy="576262"/>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400" b="1"/>
              <a:t>Consult </a:t>
            </a:r>
          </a:p>
          <a:p>
            <a:pPr algn="ctr"/>
            <a:r>
              <a:rPr lang="fr-FR" altLang="zh-CN" sz="1400" b="1"/>
              <a:t> External Databases </a:t>
            </a:r>
          </a:p>
        </p:txBody>
      </p:sp>
      <p:sp>
        <p:nvSpPr>
          <p:cNvPr id="18444" name="Text Box 48"/>
          <p:cNvSpPr txBox="1">
            <a:spLocks noChangeArrowheads="1"/>
          </p:cNvSpPr>
          <p:nvPr/>
        </p:nvSpPr>
        <p:spPr bwMode="auto">
          <a:xfrm>
            <a:off x="2560638" y="3113087"/>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M3</a:t>
            </a:r>
          </a:p>
        </p:txBody>
      </p:sp>
      <p:sp>
        <p:nvSpPr>
          <p:cNvPr id="18445" name="Rectangle 49"/>
          <p:cNvSpPr>
            <a:spLocks noChangeArrowheads="1"/>
          </p:cNvSpPr>
          <p:nvPr/>
        </p:nvSpPr>
        <p:spPr bwMode="auto">
          <a:xfrm>
            <a:off x="3135313" y="3040062"/>
            <a:ext cx="1555750" cy="70485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Expand SNP</a:t>
            </a:r>
          </a:p>
          <a:p>
            <a:pPr algn="ctr"/>
            <a:r>
              <a:rPr lang="fr-FR" altLang="zh-CN" sz="1600" b="1"/>
              <a:t>Set</a:t>
            </a:r>
          </a:p>
        </p:txBody>
      </p:sp>
      <p:cxnSp>
        <p:nvCxnSpPr>
          <p:cNvPr id="18446" name="AutoShape 50"/>
          <p:cNvCxnSpPr>
            <a:cxnSpLocks noChangeShapeType="1"/>
            <a:stCxn id="18445" idx="2"/>
            <a:endCxn id="18443" idx="0"/>
          </p:cNvCxnSpPr>
          <p:nvPr/>
        </p:nvCxnSpPr>
        <p:spPr bwMode="auto">
          <a:xfrm rot="16200000" flipH="1">
            <a:off x="3768725" y="3889375"/>
            <a:ext cx="303213" cy="14287"/>
          </a:xfrm>
          <a:prstGeom prst="straightConnector1">
            <a:avLst/>
          </a:prstGeom>
          <a:noFill/>
          <a:ln w="9525">
            <a:solidFill>
              <a:schemeClr val="tx1"/>
            </a:solidFill>
            <a:round/>
            <a:headEnd/>
            <a:tailEnd type="triangle" w="med" len="med"/>
          </a:ln>
        </p:spPr>
      </p:cxnSp>
      <p:sp>
        <p:nvSpPr>
          <p:cNvPr id="18447" name="Text Box 54"/>
          <p:cNvSpPr txBox="1">
            <a:spLocks noChangeArrowheads="1"/>
          </p:cNvSpPr>
          <p:nvPr/>
        </p:nvSpPr>
        <p:spPr bwMode="auto">
          <a:xfrm>
            <a:off x="2560638" y="4048125"/>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M4</a:t>
            </a:r>
          </a:p>
        </p:txBody>
      </p:sp>
      <p:sp>
        <p:nvSpPr>
          <p:cNvPr id="18448" name="Rectangle 65"/>
          <p:cNvSpPr>
            <a:spLocks noChangeArrowheads="1"/>
          </p:cNvSpPr>
          <p:nvPr/>
        </p:nvSpPr>
        <p:spPr bwMode="auto">
          <a:xfrm>
            <a:off x="6248400" y="2852737"/>
            <a:ext cx="1809750" cy="576263"/>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Generate</a:t>
            </a:r>
          </a:p>
          <a:p>
            <a:pPr algn="ctr"/>
            <a:r>
              <a:rPr lang="fr-FR" altLang="zh-CN" sz="1600" b="1"/>
              <a:t>Database Queries</a:t>
            </a:r>
          </a:p>
        </p:txBody>
      </p:sp>
      <p:sp>
        <p:nvSpPr>
          <p:cNvPr id="18449" name="Rectangle 66"/>
          <p:cNvSpPr>
            <a:spLocks noChangeArrowheads="1"/>
          </p:cNvSpPr>
          <p:nvPr/>
        </p:nvSpPr>
        <p:spPr bwMode="auto">
          <a:xfrm>
            <a:off x="5943600" y="3690937"/>
            <a:ext cx="1143000" cy="5334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Query</a:t>
            </a:r>
          </a:p>
          <a:p>
            <a:pPr algn="ctr"/>
            <a:r>
              <a:rPr lang="fr-FR" altLang="zh-CN" sz="1600" b="1"/>
              <a:t>OMIM</a:t>
            </a:r>
          </a:p>
        </p:txBody>
      </p:sp>
      <p:sp>
        <p:nvSpPr>
          <p:cNvPr id="18450" name="Rectangle 67"/>
          <p:cNvSpPr>
            <a:spLocks noChangeArrowheads="1"/>
          </p:cNvSpPr>
          <p:nvPr/>
        </p:nvSpPr>
        <p:spPr bwMode="auto">
          <a:xfrm>
            <a:off x="6248400" y="4681537"/>
            <a:ext cx="2024063" cy="5588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Combine</a:t>
            </a:r>
          </a:p>
          <a:p>
            <a:pPr algn="ctr"/>
            <a:r>
              <a:rPr lang="fr-FR" altLang="zh-CN" sz="1600" b="1"/>
              <a:t>Disorder Sets</a:t>
            </a:r>
          </a:p>
        </p:txBody>
      </p:sp>
      <p:cxnSp>
        <p:nvCxnSpPr>
          <p:cNvPr id="18451" name="AutoShape 68"/>
          <p:cNvCxnSpPr>
            <a:cxnSpLocks noChangeShapeType="1"/>
            <a:stCxn id="18448" idx="2"/>
            <a:endCxn id="18449" idx="0"/>
          </p:cNvCxnSpPr>
          <p:nvPr/>
        </p:nvCxnSpPr>
        <p:spPr bwMode="auto">
          <a:xfrm rot="5400000">
            <a:off x="6703219" y="3240881"/>
            <a:ext cx="261937" cy="638175"/>
          </a:xfrm>
          <a:prstGeom prst="straightConnector1">
            <a:avLst/>
          </a:prstGeom>
          <a:noFill/>
          <a:ln w="9525">
            <a:solidFill>
              <a:schemeClr val="tx1"/>
            </a:solidFill>
            <a:round/>
            <a:headEnd/>
            <a:tailEnd type="triangle" w="med" len="med"/>
          </a:ln>
        </p:spPr>
      </p:cxnSp>
      <p:cxnSp>
        <p:nvCxnSpPr>
          <p:cNvPr id="18452" name="AutoShape 69"/>
          <p:cNvCxnSpPr>
            <a:cxnSpLocks noChangeShapeType="1"/>
            <a:stCxn id="18449" idx="2"/>
            <a:endCxn id="18450" idx="0"/>
          </p:cNvCxnSpPr>
          <p:nvPr/>
        </p:nvCxnSpPr>
        <p:spPr bwMode="auto">
          <a:xfrm rot="16200000" flipH="1">
            <a:off x="6658769" y="4080668"/>
            <a:ext cx="457200" cy="744538"/>
          </a:xfrm>
          <a:prstGeom prst="straightConnector1">
            <a:avLst/>
          </a:prstGeom>
          <a:noFill/>
          <a:ln w="9525">
            <a:solidFill>
              <a:schemeClr val="tx1"/>
            </a:solidFill>
            <a:round/>
            <a:headEnd/>
            <a:tailEnd type="triangle" w="med" len="med"/>
          </a:ln>
        </p:spPr>
      </p:cxnSp>
      <p:sp>
        <p:nvSpPr>
          <p:cNvPr id="18453" name="Text Box 72"/>
          <p:cNvSpPr txBox="1">
            <a:spLocks noChangeArrowheads="1"/>
          </p:cNvSpPr>
          <p:nvPr/>
        </p:nvSpPr>
        <p:spPr bwMode="auto">
          <a:xfrm>
            <a:off x="5230813" y="2886075"/>
            <a:ext cx="1563687"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M5</a:t>
            </a:r>
          </a:p>
        </p:txBody>
      </p:sp>
      <p:sp>
        <p:nvSpPr>
          <p:cNvPr id="18454" name="Text Box 73"/>
          <p:cNvSpPr txBox="1">
            <a:spLocks noChangeArrowheads="1"/>
          </p:cNvSpPr>
          <p:nvPr/>
        </p:nvSpPr>
        <p:spPr bwMode="auto">
          <a:xfrm>
            <a:off x="5181600" y="3767137"/>
            <a:ext cx="1057275"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M6</a:t>
            </a:r>
          </a:p>
        </p:txBody>
      </p:sp>
      <p:sp>
        <p:nvSpPr>
          <p:cNvPr id="18455" name="Text Box 74"/>
          <p:cNvSpPr txBox="1">
            <a:spLocks noChangeArrowheads="1"/>
          </p:cNvSpPr>
          <p:nvPr/>
        </p:nvSpPr>
        <p:spPr bwMode="auto">
          <a:xfrm>
            <a:off x="5181600" y="4681537"/>
            <a:ext cx="1563688"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M8</a:t>
            </a:r>
          </a:p>
        </p:txBody>
      </p:sp>
      <p:sp>
        <p:nvSpPr>
          <p:cNvPr id="18456" name="Rectangle 76"/>
          <p:cNvSpPr>
            <a:spLocks noChangeArrowheads="1"/>
          </p:cNvSpPr>
          <p:nvPr/>
        </p:nvSpPr>
        <p:spPr bwMode="auto">
          <a:xfrm>
            <a:off x="5334000" y="2776537"/>
            <a:ext cx="3581400" cy="2667000"/>
          </a:xfrm>
          <a:prstGeom prst="rect">
            <a:avLst/>
          </a:prstGeom>
          <a:noFill/>
          <a:ln w="19050" cap="rnd">
            <a:solidFill>
              <a:schemeClr val="tx1"/>
            </a:solidFill>
            <a:prstDash val="sysDot"/>
            <a:miter lim="800000"/>
            <a:headEnd/>
            <a:tailEnd/>
          </a:ln>
        </p:spPr>
        <p:txBody>
          <a:bodyPr wrap="none" anchor="ctr">
            <a:prstTxWarp prst="textNoShape">
              <a:avLst/>
            </a:prstTxWarp>
          </a:bodyPr>
          <a:lstStyle/>
          <a:p>
            <a:endParaRPr lang="zh-CN"/>
          </a:p>
        </p:txBody>
      </p:sp>
      <p:sp>
        <p:nvSpPr>
          <p:cNvPr id="18457" name="Line 77"/>
          <p:cNvSpPr>
            <a:spLocks noChangeShapeType="1"/>
          </p:cNvSpPr>
          <p:nvPr/>
        </p:nvSpPr>
        <p:spPr bwMode="auto">
          <a:xfrm flipV="1">
            <a:off x="2286000" y="3538537"/>
            <a:ext cx="762000" cy="685800"/>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18458" name="Line 78"/>
          <p:cNvSpPr>
            <a:spLocks noChangeShapeType="1"/>
          </p:cNvSpPr>
          <p:nvPr/>
        </p:nvSpPr>
        <p:spPr bwMode="auto">
          <a:xfrm>
            <a:off x="4792663" y="4468812"/>
            <a:ext cx="863600" cy="12700"/>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18459" name="Text Box 79"/>
          <p:cNvSpPr txBox="1">
            <a:spLocks noChangeArrowheads="1"/>
          </p:cNvSpPr>
          <p:nvPr/>
        </p:nvSpPr>
        <p:spPr bwMode="auto">
          <a:xfrm>
            <a:off x="2209800" y="3538537"/>
            <a:ext cx="574675"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zh-CN" sz="2400">
                <a:sym typeface="Symbol" charset="2"/>
              </a:rPr>
              <a:t></a:t>
            </a:r>
          </a:p>
        </p:txBody>
      </p:sp>
      <p:sp>
        <p:nvSpPr>
          <p:cNvPr id="18460" name="Text Box 80"/>
          <p:cNvSpPr txBox="1">
            <a:spLocks noChangeArrowheads="1"/>
          </p:cNvSpPr>
          <p:nvPr/>
        </p:nvSpPr>
        <p:spPr bwMode="auto">
          <a:xfrm>
            <a:off x="4935538" y="4121150"/>
            <a:ext cx="574675"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tLang="zh-CN" sz="2400">
                <a:sym typeface="Symbol" charset="2"/>
              </a:rPr>
              <a:t></a:t>
            </a:r>
          </a:p>
        </p:txBody>
      </p:sp>
      <p:sp>
        <p:nvSpPr>
          <p:cNvPr id="18461" name="Rectangle 90"/>
          <p:cNvSpPr>
            <a:spLocks noChangeArrowheads="1"/>
          </p:cNvSpPr>
          <p:nvPr/>
        </p:nvSpPr>
        <p:spPr bwMode="auto">
          <a:xfrm>
            <a:off x="2743200" y="2928937"/>
            <a:ext cx="2265363" cy="1839913"/>
          </a:xfrm>
          <a:prstGeom prst="rect">
            <a:avLst/>
          </a:prstGeom>
          <a:noFill/>
          <a:ln w="19050" cap="rnd">
            <a:solidFill>
              <a:schemeClr val="tx1"/>
            </a:solidFill>
            <a:prstDash val="sysDot"/>
            <a:miter lim="800000"/>
            <a:headEnd/>
            <a:tailEnd/>
          </a:ln>
        </p:spPr>
        <p:txBody>
          <a:bodyPr wrap="none" anchor="ctr">
            <a:prstTxWarp prst="textNoShape">
              <a:avLst/>
            </a:prstTxWarp>
          </a:bodyPr>
          <a:lstStyle/>
          <a:p>
            <a:endParaRPr lang="zh-CN"/>
          </a:p>
        </p:txBody>
      </p:sp>
      <p:sp>
        <p:nvSpPr>
          <p:cNvPr id="18462" name="Text Box 15"/>
          <p:cNvSpPr txBox="1">
            <a:spLocks noChangeArrowheads="1"/>
          </p:cNvSpPr>
          <p:nvPr/>
        </p:nvSpPr>
        <p:spPr bwMode="auto">
          <a:xfrm>
            <a:off x="107950" y="2568575"/>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W1</a:t>
            </a:r>
          </a:p>
        </p:txBody>
      </p:sp>
      <p:sp>
        <p:nvSpPr>
          <p:cNvPr id="18463" name="Text Box 15"/>
          <p:cNvSpPr txBox="1">
            <a:spLocks noChangeArrowheads="1"/>
          </p:cNvSpPr>
          <p:nvPr/>
        </p:nvSpPr>
        <p:spPr bwMode="auto">
          <a:xfrm>
            <a:off x="2743200" y="2547937"/>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W2</a:t>
            </a:r>
          </a:p>
        </p:txBody>
      </p:sp>
      <p:sp>
        <p:nvSpPr>
          <p:cNvPr id="18464" name="Text Box 15"/>
          <p:cNvSpPr txBox="1">
            <a:spLocks noChangeArrowheads="1"/>
          </p:cNvSpPr>
          <p:nvPr/>
        </p:nvSpPr>
        <p:spPr bwMode="auto">
          <a:xfrm>
            <a:off x="5334000" y="2471737"/>
            <a:ext cx="747713" cy="338138"/>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W4</a:t>
            </a:r>
          </a:p>
        </p:txBody>
      </p:sp>
      <p:sp>
        <p:nvSpPr>
          <p:cNvPr id="18465" name="Rectangle 90"/>
          <p:cNvSpPr>
            <a:spLocks noChangeArrowheads="1"/>
          </p:cNvSpPr>
          <p:nvPr/>
        </p:nvSpPr>
        <p:spPr bwMode="auto">
          <a:xfrm>
            <a:off x="107950" y="2928937"/>
            <a:ext cx="2232025" cy="3600450"/>
          </a:xfrm>
          <a:prstGeom prst="rect">
            <a:avLst/>
          </a:prstGeom>
          <a:noFill/>
          <a:ln w="19050" cap="rnd">
            <a:solidFill>
              <a:schemeClr val="tx1"/>
            </a:solidFill>
            <a:prstDash val="sysDot"/>
            <a:miter lim="800000"/>
            <a:headEnd/>
            <a:tailEnd/>
          </a:ln>
        </p:spPr>
        <p:txBody>
          <a:bodyPr wrap="none" anchor="ctr">
            <a:prstTxWarp prst="textNoShape">
              <a:avLst/>
            </a:prstTxWarp>
          </a:bodyPr>
          <a:lstStyle/>
          <a:p>
            <a:endParaRPr lang="zh-CN"/>
          </a:p>
        </p:txBody>
      </p:sp>
      <p:sp>
        <p:nvSpPr>
          <p:cNvPr id="18466" name="Text Box 79"/>
          <p:cNvSpPr txBox="1">
            <a:spLocks noChangeArrowheads="1"/>
          </p:cNvSpPr>
          <p:nvPr/>
        </p:nvSpPr>
        <p:spPr bwMode="auto">
          <a:xfrm>
            <a:off x="2209800" y="5214937"/>
            <a:ext cx="574675" cy="466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zh-CN" sz="2400">
                <a:sym typeface="Symbol" charset="2"/>
              </a:rPr>
              <a:t></a:t>
            </a:r>
          </a:p>
        </p:txBody>
      </p:sp>
      <p:sp>
        <p:nvSpPr>
          <p:cNvPr id="18467" name="Line 77"/>
          <p:cNvSpPr>
            <a:spLocks noChangeShapeType="1"/>
          </p:cNvSpPr>
          <p:nvPr/>
        </p:nvSpPr>
        <p:spPr bwMode="auto">
          <a:xfrm flipV="1">
            <a:off x="2209800" y="5367337"/>
            <a:ext cx="685800" cy="0"/>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18468" name="Rectangle 66"/>
          <p:cNvSpPr>
            <a:spLocks noChangeArrowheads="1"/>
          </p:cNvSpPr>
          <p:nvPr/>
        </p:nvSpPr>
        <p:spPr bwMode="auto">
          <a:xfrm>
            <a:off x="7315200" y="3717925"/>
            <a:ext cx="1143000" cy="506412"/>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Query</a:t>
            </a:r>
          </a:p>
          <a:p>
            <a:pPr algn="ctr"/>
            <a:r>
              <a:rPr lang="fr-FR" altLang="zh-CN" sz="1600" b="1"/>
              <a:t>PubMed</a:t>
            </a:r>
          </a:p>
        </p:txBody>
      </p:sp>
      <p:sp>
        <p:nvSpPr>
          <p:cNvPr id="18469" name="Text Box 74"/>
          <p:cNvSpPr txBox="1">
            <a:spLocks noChangeArrowheads="1"/>
          </p:cNvSpPr>
          <p:nvPr/>
        </p:nvSpPr>
        <p:spPr bwMode="auto">
          <a:xfrm>
            <a:off x="8086725" y="3810000"/>
            <a:ext cx="1057275"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fr-FR" altLang="zh-CN" sz="1600" b="1" dirty="0"/>
              <a:t>M7</a:t>
            </a:r>
          </a:p>
        </p:txBody>
      </p:sp>
      <p:cxnSp>
        <p:nvCxnSpPr>
          <p:cNvPr id="18470" name="AutoShape 68"/>
          <p:cNvCxnSpPr>
            <a:cxnSpLocks noChangeShapeType="1"/>
            <a:stCxn id="18448" idx="2"/>
            <a:endCxn id="18468" idx="0"/>
          </p:cNvCxnSpPr>
          <p:nvPr/>
        </p:nvCxnSpPr>
        <p:spPr bwMode="auto">
          <a:xfrm rot="16200000" flipH="1">
            <a:off x="7375525" y="3206750"/>
            <a:ext cx="288925" cy="733425"/>
          </a:xfrm>
          <a:prstGeom prst="straightConnector1">
            <a:avLst/>
          </a:prstGeom>
          <a:noFill/>
          <a:ln w="9525">
            <a:solidFill>
              <a:schemeClr val="tx1"/>
            </a:solidFill>
            <a:round/>
            <a:headEnd/>
            <a:tailEnd type="triangle" w="med" len="med"/>
          </a:ln>
        </p:spPr>
      </p:cxnSp>
      <p:cxnSp>
        <p:nvCxnSpPr>
          <p:cNvPr id="18471" name="AutoShape 69"/>
          <p:cNvCxnSpPr>
            <a:cxnSpLocks noChangeShapeType="1"/>
            <a:stCxn id="18468" idx="2"/>
            <a:endCxn id="18450" idx="0"/>
          </p:cNvCxnSpPr>
          <p:nvPr/>
        </p:nvCxnSpPr>
        <p:spPr bwMode="auto">
          <a:xfrm rot="5400000">
            <a:off x="7344569" y="4139406"/>
            <a:ext cx="457200" cy="627062"/>
          </a:xfrm>
          <a:prstGeom prst="straightConnector1">
            <a:avLst/>
          </a:prstGeom>
          <a:noFill/>
          <a:ln w="9525">
            <a:solidFill>
              <a:schemeClr val="tx1"/>
            </a:solidFill>
            <a:round/>
            <a:headEnd/>
            <a:tailEnd type="triangle" w="med" len="med"/>
          </a:ln>
        </p:spPr>
      </p:cxnSp>
      <p:cxnSp>
        <p:nvCxnSpPr>
          <p:cNvPr id="153" name="Elbow Connector 152"/>
          <p:cNvCxnSpPr>
            <a:stCxn id="18435" idx="1"/>
            <a:endCxn id="18442" idx="1"/>
          </p:cNvCxnSpPr>
          <p:nvPr/>
        </p:nvCxnSpPr>
        <p:spPr>
          <a:xfrm rot="10800000" flipV="1">
            <a:off x="827088" y="3289300"/>
            <a:ext cx="504825" cy="2122487"/>
          </a:xfrm>
          <a:prstGeom prst="bentConnector3">
            <a:avLst>
              <a:gd name="adj1" fmla="val 14535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473" name="TextBox 47"/>
          <p:cNvSpPr txBox="1">
            <a:spLocks noChangeArrowheads="1"/>
          </p:cNvSpPr>
          <p:nvPr/>
        </p:nvSpPr>
        <p:spPr bwMode="auto">
          <a:xfrm>
            <a:off x="971550" y="3505200"/>
            <a:ext cx="1141413" cy="260350"/>
          </a:xfrm>
          <a:prstGeom prst="rect">
            <a:avLst/>
          </a:prstGeom>
          <a:noFill/>
          <a:ln w="9525">
            <a:noFill/>
            <a:miter lim="800000"/>
            <a:headEnd/>
            <a:tailEnd/>
          </a:ln>
        </p:spPr>
        <p:txBody>
          <a:bodyPr wrap="none">
            <a:prstTxWarp prst="textNoShape">
              <a:avLst/>
            </a:prstTxWarp>
            <a:spAutoFit/>
          </a:bodyPr>
          <a:lstStyle/>
          <a:p>
            <a:r>
              <a:rPr lang="en-US" altLang="zh-CN" sz="1100"/>
              <a:t>SNPs, ethnicity</a:t>
            </a:r>
          </a:p>
        </p:txBody>
      </p:sp>
      <p:sp>
        <p:nvSpPr>
          <p:cNvPr id="18474" name="TextBox 50"/>
          <p:cNvSpPr txBox="1">
            <a:spLocks noChangeArrowheads="1"/>
          </p:cNvSpPr>
          <p:nvPr/>
        </p:nvSpPr>
        <p:spPr bwMode="auto">
          <a:xfrm>
            <a:off x="107950" y="3071812"/>
            <a:ext cx="1439863" cy="601663"/>
          </a:xfrm>
          <a:prstGeom prst="rect">
            <a:avLst/>
          </a:prstGeom>
          <a:noFill/>
          <a:ln w="9525">
            <a:noFill/>
            <a:miter lim="800000"/>
            <a:headEnd/>
            <a:tailEnd/>
          </a:ln>
        </p:spPr>
        <p:txBody>
          <a:bodyPr>
            <a:prstTxWarp prst="textNoShape">
              <a:avLst/>
            </a:prstTxWarp>
            <a:spAutoFit/>
          </a:bodyPr>
          <a:lstStyle/>
          <a:p>
            <a:r>
              <a:rPr lang="en-US" altLang="zh-CN" sz="1100"/>
              <a:t>lifestyle, family history, physical symptoms</a:t>
            </a:r>
          </a:p>
        </p:txBody>
      </p:sp>
      <p:sp>
        <p:nvSpPr>
          <p:cNvPr id="18475" name="TextBox 49"/>
          <p:cNvSpPr txBox="1">
            <a:spLocks noChangeArrowheads="1"/>
          </p:cNvSpPr>
          <p:nvPr/>
        </p:nvSpPr>
        <p:spPr bwMode="auto">
          <a:xfrm>
            <a:off x="1042988" y="4729162"/>
            <a:ext cx="765175" cy="261938"/>
          </a:xfrm>
          <a:prstGeom prst="rect">
            <a:avLst/>
          </a:prstGeom>
          <a:noFill/>
          <a:ln w="9525">
            <a:noFill/>
            <a:miter lim="800000"/>
            <a:headEnd/>
            <a:tailEnd/>
          </a:ln>
        </p:spPr>
        <p:txBody>
          <a:bodyPr wrap="none">
            <a:prstTxWarp prst="textNoShape">
              <a:avLst/>
            </a:prstTxWarp>
            <a:spAutoFit/>
          </a:bodyPr>
          <a:lstStyle/>
          <a:p>
            <a:r>
              <a:rPr lang="en-US" altLang="zh-CN" sz="1100"/>
              <a:t>disorders</a:t>
            </a:r>
          </a:p>
        </p:txBody>
      </p:sp>
      <p:sp>
        <p:nvSpPr>
          <p:cNvPr id="18476" name="TextBox 50"/>
          <p:cNvSpPr txBox="1">
            <a:spLocks noChangeArrowheads="1"/>
          </p:cNvSpPr>
          <p:nvPr/>
        </p:nvSpPr>
        <p:spPr bwMode="auto">
          <a:xfrm>
            <a:off x="1116013" y="5737225"/>
            <a:ext cx="796925" cy="261937"/>
          </a:xfrm>
          <a:prstGeom prst="rect">
            <a:avLst/>
          </a:prstGeom>
          <a:noFill/>
          <a:ln w="9525">
            <a:noFill/>
            <a:miter lim="800000"/>
            <a:headEnd/>
            <a:tailEnd/>
          </a:ln>
        </p:spPr>
        <p:txBody>
          <a:bodyPr wrap="none">
            <a:prstTxWarp prst="textNoShape">
              <a:avLst/>
            </a:prstTxWarp>
            <a:spAutoFit/>
          </a:bodyPr>
          <a:lstStyle/>
          <a:p>
            <a:r>
              <a:rPr lang="en-US" altLang="zh-CN" sz="1100"/>
              <a:t>prognosis</a:t>
            </a:r>
          </a:p>
        </p:txBody>
      </p:sp>
      <p:sp>
        <p:nvSpPr>
          <p:cNvPr id="18477" name="TextBox 47"/>
          <p:cNvSpPr txBox="1">
            <a:spLocks noChangeArrowheads="1"/>
          </p:cNvSpPr>
          <p:nvPr/>
        </p:nvSpPr>
        <p:spPr bwMode="auto">
          <a:xfrm>
            <a:off x="3424238" y="3760787"/>
            <a:ext cx="546100" cy="261938"/>
          </a:xfrm>
          <a:prstGeom prst="rect">
            <a:avLst/>
          </a:prstGeom>
          <a:noFill/>
          <a:ln w="9525">
            <a:noFill/>
            <a:miter lim="800000"/>
            <a:headEnd/>
            <a:tailEnd/>
          </a:ln>
        </p:spPr>
        <p:txBody>
          <a:bodyPr wrap="none">
            <a:prstTxWarp prst="textNoShape">
              <a:avLst/>
            </a:prstTxWarp>
            <a:spAutoFit/>
          </a:bodyPr>
          <a:lstStyle/>
          <a:p>
            <a:r>
              <a:rPr lang="en-US" altLang="zh-CN" sz="1100"/>
              <a:t>SNPs</a:t>
            </a:r>
          </a:p>
        </p:txBody>
      </p:sp>
      <p:sp>
        <p:nvSpPr>
          <p:cNvPr id="18478" name="TextBox 53"/>
          <p:cNvSpPr txBox="1">
            <a:spLocks noChangeArrowheads="1"/>
          </p:cNvSpPr>
          <p:nvPr/>
        </p:nvSpPr>
        <p:spPr bwMode="auto">
          <a:xfrm>
            <a:off x="5888038" y="4294187"/>
            <a:ext cx="1131887" cy="261938"/>
          </a:xfrm>
          <a:prstGeom prst="rect">
            <a:avLst/>
          </a:prstGeom>
          <a:noFill/>
          <a:ln w="9525">
            <a:noFill/>
            <a:miter lim="800000"/>
            <a:headEnd/>
            <a:tailEnd/>
          </a:ln>
        </p:spPr>
        <p:txBody>
          <a:bodyPr>
            <a:prstTxWarp prst="textNoShape">
              <a:avLst/>
            </a:prstTxWarp>
            <a:spAutoFit/>
          </a:bodyPr>
          <a:lstStyle/>
          <a:p>
            <a:r>
              <a:rPr lang="en-US" altLang="zh-CN" sz="1100"/>
              <a:t>disorders</a:t>
            </a:r>
          </a:p>
        </p:txBody>
      </p:sp>
      <p:sp>
        <p:nvSpPr>
          <p:cNvPr id="18479" name="TextBox 54"/>
          <p:cNvSpPr txBox="1">
            <a:spLocks noChangeArrowheads="1"/>
          </p:cNvSpPr>
          <p:nvPr/>
        </p:nvSpPr>
        <p:spPr bwMode="auto">
          <a:xfrm>
            <a:off x="7620000" y="4300537"/>
            <a:ext cx="1131888" cy="261938"/>
          </a:xfrm>
          <a:prstGeom prst="rect">
            <a:avLst/>
          </a:prstGeom>
          <a:noFill/>
          <a:ln w="9525">
            <a:noFill/>
            <a:miter lim="800000"/>
            <a:headEnd/>
            <a:tailEnd/>
          </a:ln>
        </p:spPr>
        <p:txBody>
          <a:bodyPr>
            <a:prstTxWarp prst="textNoShape">
              <a:avLst/>
            </a:prstTxWarp>
            <a:spAutoFit/>
          </a:bodyPr>
          <a:lstStyle/>
          <a:p>
            <a:r>
              <a:rPr lang="en-US" altLang="zh-CN" sz="1100"/>
              <a:t>disorders</a:t>
            </a:r>
          </a:p>
        </p:txBody>
      </p:sp>
      <p:sp>
        <p:nvSpPr>
          <p:cNvPr id="18480" name="TextBox 55"/>
          <p:cNvSpPr txBox="1">
            <a:spLocks noChangeArrowheads="1"/>
          </p:cNvSpPr>
          <p:nvPr/>
        </p:nvSpPr>
        <p:spPr bwMode="auto">
          <a:xfrm>
            <a:off x="5959475" y="3429000"/>
            <a:ext cx="795338" cy="261937"/>
          </a:xfrm>
          <a:prstGeom prst="rect">
            <a:avLst/>
          </a:prstGeom>
          <a:noFill/>
          <a:ln w="9525">
            <a:noFill/>
            <a:miter lim="800000"/>
            <a:headEnd/>
            <a:tailEnd/>
          </a:ln>
        </p:spPr>
        <p:txBody>
          <a:bodyPr>
            <a:prstTxWarp prst="textNoShape">
              <a:avLst/>
            </a:prstTxWarp>
            <a:spAutoFit/>
          </a:bodyPr>
          <a:lstStyle/>
          <a:p>
            <a:r>
              <a:rPr lang="en-US" altLang="zh-CN" sz="1100"/>
              <a:t>query</a:t>
            </a:r>
          </a:p>
        </p:txBody>
      </p:sp>
      <p:sp>
        <p:nvSpPr>
          <p:cNvPr id="18481" name="TextBox 56"/>
          <p:cNvSpPr txBox="1">
            <a:spLocks noChangeArrowheads="1"/>
          </p:cNvSpPr>
          <p:nvPr/>
        </p:nvSpPr>
        <p:spPr bwMode="auto">
          <a:xfrm>
            <a:off x="7696200" y="3462337"/>
            <a:ext cx="793750" cy="261938"/>
          </a:xfrm>
          <a:prstGeom prst="rect">
            <a:avLst/>
          </a:prstGeom>
          <a:noFill/>
          <a:ln w="9525">
            <a:noFill/>
            <a:miter lim="800000"/>
            <a:headEnd/>
            <a:tailEnd/>
          </a:ln>
        </p:spPr>
        <p:txBody>
          <a:bodyPr>
            <a:prstTxWarp prst="textNoShape">
              <a:avLst/>
            </a:prstTxWarp>
            <a:spAutoFit/>
          </a:bodyPr>
          <a:lstStyle/>
          <a:p>
            <a:r>
              <a:rPr lang="en-US" altLang="zh-CN" sz="1100"/>
              <a:t>query</a:t>
            </a:r>
          </a:p>
        </p:txBody>
      </p:sp>
      <p:sp>
        <p:nvSpPr>
          <p:cNvPr id="18485" name="Rectangle 90"/>
          <p:cNvSpPr>
            <a:spLocks noChangeArrowheads="1"/>
          </p:cNvSpPr>
          <p:nvPr/>
        </p:nvSpPr>
        <p:spPr bwMode="auto">
          <a:xfrm>
            <a:off x="2895600" y="5138737"/>
            <a:ext cx="1371600" cy="1371600"/>
          </a:xfrm>
          <a:prstGeom prst="rect">
            <a:avLst/>
          </a:prstGeom>
          <a:noFill/>
          <a:ln w="19050" cap="rnd">
            <a:solidFill>
              <a:schemeClr val="tx1"/>
            </a:solidFill>
            <a:prstDash val="sysDot"/>
            <a:miter lim="800000"/>
            <a:headEnd/>
            <a:tailEnd/>
          </a:ln>
        </p:spPr>
        <p:txBody>
          <a:bodyPr wrap="none" anchor="ctr">
            <a:prstTxWarp prst="textNoShape">
              <a:avLst/>
            </a:prstTxWarp>
          </a:bodyPr>
          <a:lstStyle/>
          <a:p>
            <a:endParaRPr lang="zh-CN"/>
          </a:p>
        </p:txBody>
      </p:sp>
      <p:sp>
        <p:nvSpPr>
          <p:cNvPr id="18490" name="Text Box 15"/>
          <p:cNvSpPr txBox="1">
            <a:spLocks noChangeArrowheads="1"/>
          </p:cNvSpPr>
          <p:nvPr/>
        </p:nvSpPr>
        <p:spPr bwMode="auto">
          <a:xfrm>
            <a:off x="2895600" y="4757737"/>
            <a:ext cx="668338" cy="338138"/>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W3</a:t>
            </a:r>
          </a:p>
        </p:txBody>
      </p:sp>
      <p:sp>
        <p:nvSpPr>
          <p:cNvPr id="82" name="TextBox 81"/>
          <p:cNvSpPr txBox="1"/>
          <p:nvPr/>
        </p:nvSpPr>
        <p:spPr>
          <a:xfrm>
            <a:off x="3429000" y="5824537"/>
            <a:ext cx="398028" cy="369332"/>
          </a:xfrm>
          <a:prstGeom prst="rect">
            <a:avLst/>
          </a:prstGeom>
          <a:noFill/>
        </p:spPr>
        <p:txBody>
          <a:bodyPr wrap="square" rtlCol="0">
            <a:spAutoFit/>
          </a:bodyPr>
          <a:lstStyle/>
          <a:p>
            <a:r>
              <a:rPr lang="en-US" dirty="0" smtClean="0"/>
              <a:t>….</a:t>
            </a:r>
            <a:endParaRPr lang="en-US" dirty="0"/>
          </a:p>
        </p:txBody>
      </p:sp>
      <p:sp>
        <p:nvSpPr>
          <p:cNvPr id="83" name="Rectangle 2"/>
          <p:cNvSpPr txBox="1">
            <a:spLocks noChangeArrowheads="1"/>
          </p:cNvSpPr>
          <p:nvPr/>
        </p:nvSpPr>
        <p:spPr>
          <a:xfrm>
            <a:off x="533400" y="0"/>
            <a:ext cx="8229600" cy="11398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070C0"/>
                </a:solidFill>
                <a:effectLst/>
                <a:uLnTx/>
                <a:uFillTx/>
                <a:latin typeface="+mj-lt"/>
                <a:ea typeface="+mj-ea"/>
                <a:cs typeface="+mj-cs"/>
              </a:rPr>
              <a:t>Workflow model, revisited</a:t>
            </a:r>
          </a:p>
        </p:txBody>
      </p:sp>
      <p:sp>
        <p:nvSpPr>
          <p:cNvPr id="84" name="Rectangle 3"/>
          <p:cNvSpPr txBox="1">
            <a:spLocks noChangeArrowheads="1"/>
          </p:cNvSpPr>
          <p:nvPr/>
        </p:nvSpPr>
        <p:spPr bwMode="auto">
          <a:xfrm>
            <a:off x="533400" y="914400"/>
            <a:ext cx="82296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200" b="0" i="0" u="none" strike="noStrike" kern="0" cap="none" spc="0" normalizeH="0" baseline="0" noProof="0" dirty="0" smtClean="0">
                <a:ln>
                  <a:noFill/>
                </a:ln>
                <a:solidFill>
                  <a:srgbClr val="00B050"/>
                </a:solidFill>
                <a:effectLst/>
                <a:uLnTx/>
                <a:uFillTx/>
                <a:latin typeface="+mn-lt"/>
                <a:ea typeface="+mn-ea"/>
                <a:cs typeface="+mn-cs"/>
              </a:rPr>
              <a:t>Vertex ≡ </a:t>
            </a:r>
            <a:r>
              <a:rPr lang="en-US" sz="2200" kern="0" dirty="0" smtClean="0">
                <a:solidFill>
                  <a:srgbClr val="00B050"/>
                </a:solidFill>
              </a:rPr>
              <a:t>Module</a:t>
            </a:r>
          </a:p>
          <a:p>
            <a:pPr marL="800100" lvl="1" indent="-342900" fontAlgn="base">
              <a:spcBef>
                <a:spcPct val="20000"/>
              </a:spcBef>
              <a:spcAft>
                <a:spcPct val="0"/>
              </a:spcAft>
              <a:buClr>
                <a:schemeClr val="accent1"/>
              </a:buClr>
              <a:buSzPct val="65000"/>
              <a:buFont typeface="Wingdings" pitchFamily="2" charset="2"/>
              <a:buChar char="n"/>
              <a:defRPr/>
            </a:pPr>
            <a:r>
              <a:rPr lang="en-US" sz="2200" kern="0" dirty="0" smtClean="0">
                <a:solidFill>
                  <a:srgbClr val="00B050"/>
                </a:solidFill>
              </a:rPr>
              <a:t>Atomic or composite (</a:t>
            </a:r>
            <a:r>
              <a:rPr lang="en-US" sz="2200" kern="0" dirty="0" err="1" smtClean="0">
                <a:solidFill>
                  <a:srgbClr val="00B050"/>
                </a:solidFill>
              </a:rPr>
              <a:t>subworkflow</a:t>
            </a:r>
            <a:r>
              <a:rPr lang="en-US" sz="2200" kern="0" dirty="0" smtClean="0">
                <a:solidFill>
                  <a:srgbClr val="00B050"/>
                </a:solidFill>
              </a:rPr>
              <a:t>)</a:t>
            </a:r>
            <a:endParaRPr kumimoji="0" lang="en-US" sz="2200" b="0" i="0" u="none" strike="noStrike" kern="0" cap="none" spc="0" normalizeH="0" noProof="0" dirty="0" smtClean="0">
              <a:ln>
                <a:noFill/>
              </a:ln>
              <a:solidFill>
                <a:srgbClr val="00B050"/>
              </a:solidFill>
              <a:effectLst/>
              <a:uLnTx/>
              <a:uFillTx/>
              <a:latin typeface="+mn-lt"/>
              <a:ea typeface="+mn-ea"/>
              <a:cs typeface="+mn-cs"/>
            </a:endParaRPr>
          </a:p>
          <a:p>
            <a:pPr marL="800100" lvl="1" indent="-342900">
              <a:spcBef>
                <a:spcPct val="20000"/>
              </a:spcBef>
              <a:buClr>
                <a:schemeClr val="accent1"/>
              </a:buClr>
              <a:buSzPct val="65000"/>
              <a:buFont typeface="Wingdings" pitchFamily="2" charset="2"/>
              <a:buChar char="q"/>
            </a:pPr>
            <a:endParaRPr lang="en-US" sz="800" kern="0" dirty="0" smtClean="0">
              <a:solidFill>
                <a:srgbClr val="00B050"/>
              </a:solidFill>
              <a:latin typeface="+mn-lt"/>
              <a:cs typeface="+mn-cs"/>
            </a:endParaRPr>
          </a:p>
          <a:p>
            <a:pPr marL="342900" lvl="0" indent="-342900">
              <a:spcBef>
                <a:spcPct val="20000"/>
              </a:spcBef>
              <a:buClr>
                <a:schemeClr val="accent1"/>
              </a:buClr>
              <a:buSzPct val="65000"/>
              <a:buFont typeface="Wingdings" pitchFamily="2" charset="2"/>
              <a:buChar char="n"/>
            </a:pPr>
            <a:r>
              <a:rPr kumimoji="0" lang="en-US" sz="2200" b="0" i="0" u="none" strike="noStrike" kern="0" cap="none" spc="0" normalizeH="0" baseline="0" noProof="0" dirty="0" smtClean="0">
                <a:ln>
                  <a:noFill/>
                </a:ln>
                <a:solidFill>
                  <a:srgbClr val="00B050"/>
                </a:solidFill>
                <a:effectLst/>
                <a:uLnTx/>
                <a:uFillTx/>
                <a:latin typeface="+mn-lt"/>
                <a:ea typeface="+mn-ea"/>
                <a:cs typeface="+mn-cs"/>
              </a:rPr>
              <a:t>Edge </a:t>
            </a:r>
            <a:r>
              <a:rPr lang="en-US" sz="2200" kern="0" dirty="0" smtClean="0">
                <a:solidFill>
                  <a:srgbClr val="00B050"/>
                </a:solidFill>
              </a:rPr>
              <a:t>≡ </a:t>
            </a:r>
            <a:r>
              <a:rPr kumimoji="0" lang="en-US" sz="2200" b="0" i="0" u="none" strike="noStrike" kern="0" cap="none" spc="0" normalizeH="0" baseline="0" noProof="0" dirty="0" smtClean="0">
                <a:ln>
                  <a:noFill/>
                </a:ln>
                <a:solidFill>
                  <a:srgbClr val="00B050"/>
                </a:solidFill>
                <a:effectLst/>
                <a:uLnTx/>
                <a:uFillTx/>
                <a:latin typeface="+mn-lt"/>
                <a:ea typeface="+mn-ea"/>
                <a:cs typeface="+mn-cs"/>
              </a:rPr>
              <a:t>Dataflow</a:t>
            </a:r>
            <a:endParaRPr kumimoji="0" lang="en-US" sz="18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669925" marR="0" lvl="1" indent="-325438" algn="l" defTabSz="914400" rtl="0" eaLnBrk="1" fontAlgn="base" latinLnBrk="0" hangingPunct="1">
              <a:lnSpc>
                <a:spcPct val="100000"/>
              </a:lnSpc>
              <a:spcBef>
                <a:spcPct val="20000"/>
              </a:spcBef>
              <a:spcAft>
                <a:spcPct val="0"/>
              </a:spcAft>
              <a:buClr>
                <a:schemeClr val="accent2"/>
              </a:buClr>
              <a:buSzPct val="60000"/>
              <a:buFont typeface="Wingdings" pitchFamily="2" charset="2"/>
              <a:buChar char="q"/>
              <a:tabLst/>
              <a:defRPr/>
            </a:pPr>
            <a:endParaRPr kumimoji="0" lang="en-US" sz="9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72" name="Text Box 15"/>
          <p:cNvSpPr txBox="1">
            <a:spLocks noChangeArrowheads="1"/>
          </p:cNvSpPr>
          <p:nvPr/>
        </p:nvSpPr>
        <p:spPr bwMode="auto">
          <a:xfrm>
            <a:off x="1989137" y="1565275"/>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W1</a:t>
            </a:r>
          </a:p>
        </p:txBody>
      </p:sp>
      <p:sp>
        <p:nvSpPr>
          <p:cNvPr id="73" name="Text Box 15"/>
          <p:cNvSpPr txBox="1">
            <a:spLocks noChangeArrowheads="1"/>
          </p:cNvSpPr>
          <p:nvPr/>
        </p:nvSpPr>
        <p:spPr bwMode="auto">
          <a:xfrm>
            <a:off x="3429000" y="2214563"/>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W3</a:t>
            </a:r>
          </a:p>
        </p:txBody>
      </p:sp>
      <p:sp>
        <p:nvSpPr>
          <p:cNvPr id="74" name="Text Box 15"/>
          <p:cNvSpPr txBox="1">
            <a:spLocks noChangeArrowheads="1"/>
          </p:cNvSpPr>
          <p:nvPr/>
        </p:nvSpPr>
        <p:spPr bwMode="auto">
          <a:xfrm>
            <a:off x="3429000" y="99060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W2</a:t>
            </a:r>
          </a:p>
        </p:txBody>
      </p:sp>
      <p:sp>
        <p:nvSpPr>
          <p:cNvPr id="75" name="Line 77"/>
          <p:cNvSpPr>
            <a:spLocks noChangeShapeType="1"/>
          </p:cNvSpPr>
          <p:nvPr/>
        </p:nvSpPr>
        <p:spPr bwMode="auto">
          <a:xfrm>
            <a:off x="2781300" y="1758950"/>
            <a:ext cx="649287" cy="576263"/>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76" name="Line 77"/>
          <p:cNvSpPr>
            <a:spLocks noChangeShapeType="1"/>
          </p:cNvSpPr>
          <p:nvPr/>
        </p:nvSpPr>
        <p:spPr bwMode="auto">
          <a:xfrm flipV="1">
            <a:off x="2709862" y="1182688"/>
            <a:ext cx="782638" cy="584200"/>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77" name="Line 77"/>
          <p:cNvSpPr>
            <a:spLocks noChangeShapeType="1"/>
          </p:cNvSpPr>
          <p:nvPr/>
        </p:nvSpPr>
        <p:spPr bwMode="auto">
          <a:xfrm flipV="1">
            <a:off x="4149725" y="1182688"/>
            <a:ext cx="784225" cy="7937"/>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78" name="Text Box 15"/>
          <p:cNvSpPr txBox="1">
            <a:spLocks noChangeArrowheads="1"/>
          </p:cNvSpPr>
          <p:nvPr/>
        </p:nvSpPr>
        <p:spPr bwMode="auto">
          <a:xfrm>
            <a:off x="4878387" y="1004888"/>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W4</a:t>
            </a:r>
          </a:p>
        </p:txBody>
      </p:sp>
      <p:sp>
        <p:nvSpPr>
          <p:cNvPr id="79" name="TextBox 78"/>
          <p:cNvSpPr txBox="1"/>
          <p:nvPr/>
        </p:nvSpPr>
        <p:spPr>
          <a:xfrm>
            <a:off x="6248400" y="1524000"/>
            <a:ext cx="2403222" cy="369332"/>
          </a:xfrm>
          <a:prstGeom prst="rect">
            <a:avLst/>
          </a:prstGeom>
          <a:noFill/>
        </p:spPr>
        <p:txBody>
          <a:bodyPr wrap="none" rtlCol="0">
            <a:spAutoFit/>
          </a:bodyPr>
          <a:lstStyle/>
          <a:p>
            <a:r>
              <a:rPr lang="en-US" b="1" dirty="0" smtClean="0">
                <a:solidFill>
                  <a:srgbClr val="FF0000"/>
                </a:solidFill>
              </a:rPr>
              <a:t>Workflow hierarchy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72" grpId="0"/>
      <p:bldP spid="73" grpId="0"/>
      <p:bldP spid="74" grpId="0"/>
      <p:bldP spid="75" grpId="0" animBg="1"/>
      <p:bldP spid="76" grpId="0" animBg="1"/>
      <p:bldP spid="77" grpId="0" animBg="1"/>
      <p:bldP spid="78" grpId="0"/>
      <p:bldP spid="79"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0"/>
            <a:ext cx="8229600" cy="1143000"/>
          </a:xfrm>
        </p:spPr>
        <p:txBody>
          <a:bodyPr/>
          <a:lstStyle/>
          <a:p>
            <a:r>
              <a:rPr lang="en-US" dirty="0" smtClean="0">
                <a:solidFill>
                  <a:schemeClr val="accent1"/>
                </a:solidFill>
              </a:rPr>
              <a:t>Access Views</a:t>
            </a:r>
            <a:endParaRPr lang="en-US" dirty="0">
              <a:solidFill>
                <a:schemeClr val="accent1"/>
              </a:solidFill>
            </a:endParaRPr>
          </a:p>
        </p:txBody>
      </p:sp>
      <p:sp>
        <p:nvSpPr>
          <p:cNvPr id="5" name="Content Placeholder 4"/>
          <p:cNvSpPr>
            <a:spLocks noGrp="1"/>
          </p:cNvSpPr>
          <p:nvPr>
            <p:ph idx="1"/>
          </p:nvPr>
        </p:nvSpPr>
        <p:spPr>
          <a:xfrm>
            <a:off x="609600" y="1752600"/>
            <a:ext cx="8229600" cy="4525963"/>
          </a:xfrm>
        </p:spPr>
        <p:txBody>
          <a:bodyPr/>
          <a:lstStyle/>
          <a:p>
            <a:pPr>
              <a:buNone/>
            </a:pPr>
            <a:endParaRPr lang="en-US" dirty="0" smtClean="0"/>
          </a:p>
          <a:p>
            <a:endParaRPr lang="en-US" dirty="0" smtClean="0"/>
          </a:p>
          <a:p>
            <a:r>
              <a:rPr lang="en-US" dirty="0" smtClean="0">
                <a:solidFill>
                  <a:srgbClr val="FF0000"/>
                </a:solidFill>
              </a:rPr>
              <a:t>Prefixes of workflow hierarchy can be used to define the finest level of granularity the user can “see”</a:t>
            </a:r>
          </a:p>
        </p:txBody>
      </p:sp>
      <p:sp>
        <p:nvSpPr>
          <p:cNvPr id="3" name="Slide Number Placeholder 2"/>
          <p:cNvSpPr>
            <a:spLocks noGrp="1"/>
          </p:cNvSpPr>
          <p:nvPr>
            <p:ph type="sldNum" sz="quarter" idx="12"/>
          </p:nvPr>
        </p:nvSpPr>
        <p:spPr/>
        <p:txBody>
          <a:bodyPr/>
          <a:lstStyle/>
          <a:p>
            <a:fld id="{4E84E5E2-B9EB-430E-9E65-95FD903A74B5}" type="slidenum">
              <a:rPr lang="en-US" smtClean="0"/>
              <a:pPr/>
              <a:t>17</a:t>
            </a:fld>
            <a:endParaRPr lang="en-US"/>
          </a:p>
        </p:txBody>
      </p:sp>
      <p:sp>
        <p:nvSpPr>
          <p:cNvPr id="6" name="Text Box 15"/>
          <p:cNvSpPr txBox="1">
            <a:spLocks noChangeArrowheads="1"/>
          </p:cNvSpPr>
          <p:nvPr/>
        </p:nvSpPr>
        <p:spPr bwMode="auto">
          <a:xfrm>
            <a:off x="422275" y="1677987"/>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W1</a:t>
            </a:r>
          </a:p>
        </p:txBody>
      </p:sp>
      <p:sp>
        <p:nvSpPr>
          <p:cNvPr id="7" name="Text Box 15"/>
          <p:cNvSpPr txBox="1">
            <a:spLocks noChangeArrowheads="1"/>
          </p:cNvSpPr>
          <p:nvPr/>
        </p:nvSpPr>
        <p:spPr bwMode="auto">
          <a:xfrm>
            <a:off x="1447800" y="2209800"/>
            <a:ext cx="747712"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fr-FR" altLang="zh-CN" sz="1600" b="1" dirty="0"/>
              <a:t>W3</a:t>
            </a:r>
          </a:p>
        </p:txBody>
      </p:sp>
      <p:sp>
        <p:nvSpPr>
          <p:cNvPr id="8" name="Text Box 15"/>
          <p:cNvSpPr txBox="1">
            <a:spLocks noChangeArrowheads="1"/>
          </p:cNvSpPr>
          <p:nvPr/>
        </p:nvSpPr>
        <p:spPr bwMode="auto">
          <a:xfrm>
            <a:off x="1524000" y="121920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W2</a:t>
            </a:r>
          </a:p>
        </p:txBody>
      </p:sp>
      <p:sp>
        <p:nvSpPr>
          <p:cNvPr id="9" name="Line 77"/>
          <p:cNvSpPr>
            <a:spLocks noChangeShapeType="1"/>
          </p:cNvSpPr>
          <p:nvPr/>
        </p:nvSpPr>
        <p:spPr bwMode="auto">
          <a:xfrm>
            <a:off x="1214439" y="1871663"/>
            <a:ext cx="461962" cy="414338"/>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10" name="Line 77"/>
          <p:cNvSpPr>
            <a:spLocks noChangeShapeType="1"/>
          </p:cNvSpPr>
          <p:nvPr/>
        </p:nvSpPr>
        <p:spPr bwMode="auto">
          <a:xfrm flipV="1">
            <a:off x="1143000" y="1447800"/>
            <a:ext cx="533400" cy="431800"/>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11" name="Line 77"/>
          <p:cNvSpPr>
            <a:spLocks noChangeShapeType="1"/>
          </p:cNvSpPr>
          <p:nvPr/>
        </p:nvSpPr>
        <p:spPr bwMode="auto">
          <a:xfrm flipV="1">
            <a:off x="2209801" y="1371599"/>
            <a:ext cx="533400" cy="7937"/>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12" name="Text Box 15"/>
          <p:cNvSpPr txBox="1">
            <a:spLocks noChangeArrowheads="1"/>
          </p:cNvSpPr>
          <p:nvPr/>
        </p:nvSpPr>
        <p:spPr bwMode="auto">
          <a:xfrm>
            <a:off x="2590800" y="12192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W4</a:t>
            </a:r>
          </a:p>
        </p:txBody>
      </p:sp>
      <p:sp>
        <p:nvSpPr>
          <p:cNvPr id="20" name="Text Box 15"/>
          <p:cNvSpPr txBox="1">
            <a:spLocks noChangeArrowheads="1"/>
          </p:cNvSpPr>
          <p:nvPr/>
        </p:nvSpPr>
        <p:spPr bwMode="auto">
          <a:xfrm>
            <a:off x="3962400" y="12192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W1</a:t>
            </a:r>
          </a:p>
        </p:txBody>
      </p:sp>
      <p:sp>
        <p:nvSpPr>
          <p:cNvPr id="22" name="Text Box 15"/>
          <p:cNvSpPr txBox="1">
            <a:spLocks noChangeArrowheads="1"/>
          </p:cNvSpPr>
          <p:nvPr/>
        </p:nvSpPr>
        <p:spPr bwMode="auto">
          <a:xfrm>
            <a:off x="4953000" y="121920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W2</a:t>
            </a:r>
          </a:p>
        </p:txBody>
      </p:sp>
      <p:sp>
        <p:nvSpPr>
          <p:cNvPr id="24" name="Line 77"/>
          <p:cNvSpPr>
            <a:spLocks noChangeShapeType="1"/>
          </p:cNvSpPr>
          <p:nvPr/>
        </p:nvSpPr>
        <p:spPr bwMode="auto">
          <a:xfrm>
            <a:off x="4495800" y="1371598"/>
            <a:ext cx="685800" cy="2"/>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25" name="Line 77"/>
          <p:cNvSpPr>
            <a:spLocks noChangeShapeType="1"/>
          </p:cNvSpPr>
          <p:nvPr/>
        </p:nvSpPr>
        <p:spPr bwMode="auto">
          <a:xfrm flipV="1">
            <a:off x="5486400" y="1371600"/>
            <a:ext cx="784225" cy="7937"/>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26" name="Text Box 15"/>
          <p:cNvSpPr txBox="1">
            <a:spLocks noChangeArrowheads="1"/>
          </p:cNvSpPr>
          <p:nvPr/>
        </p:nvSpPr>
        <p:spPr bwMode="auto">
          <a:xfrm>
            <a:off x="6172200" y="12192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W4</a:t>
            </a:r>
          </a:p>
        </p:txBody>
      </p:sp>
      <p:sp>
        <p:nvSpPr>
          <p:cNvPr id="27" name="Text Box 15"/>
          <p:cNvSpPr txBox="1">
            <a:spLocks noChangeArrowheads="1"/>
          </p:cNvSpPr>
          <p:nvPr/>
        </p:nvSpPr>
        <p:spPr bwMode="auto">
          <a:xfrm>
            <a:off x="3962400" y="19812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W1</a:t>
            </a:r>
          </a:p>
        </p:txBody>
      </p:sp>
      <p:sp>
        <p:nvSpPr>
          <p:cNvPr id="28" name="Text Box 15"/>
          <p:cNvSpPr txBox="1">
            <a:spLocks noChangeArrowheads="1"/>
          </p:cNvSpPr>
          <p:nvPr/>
        </p:nvSpPr>
        <p:spPr bwMode="auto">
          <a:xfrm>
            <a:off x="4953000" y="198120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W2</a:t>
            </a:r>
          </a:p>
        </p:txBody>
      </p:sp>
      <p:sp>
        <p:nvSpPr>
          <p:cNvPr id="29" name="Line 77"/>
          <p:cNvSpPr>
            <a:spLocks noChangeShapeType="1"/>
          </p:cNvSpPr>
          <p:nvPr/>
        </p:nvSpPr>
        <p:spPr bwMode="auto">
          <a:xfrm>
            <a:off x="4495800" y="2133598"/>
            <a:ext cx="685800" cy="2"/>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30" name="Text Box 15"/>
          <p:cNvSpPr txBox="1">
            <a:spLocks noChangeArrowheads="1"/>
          </p:cNvSpPr>
          <p:nvPr/>
        </p:nvSpPr>
        <p:spPr bwMode="auto">
          <a:xfrm>
            <a:off x="1600200" y="4991101"/>
            <a:ext cx="990600" cy="461665"/>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fr-FR" altLang="zh-CN" sz="2400" b="1" dirty="0" smtClean="0"/>
              <a:t>W1:</a:t>
            </a:r>
            <a:endParaRPr lang="fr-FR" altLang="zh-CN" sz="2400" b="1" dirty="0"/>
          </a:p>
        </p:txBody>
      </p:sp>
      <p:cxnSp>
        <p:nvCxnSpPr>
          <p:cNvPr id="31" name="AutoShape 7"/>
          <p:cNvCxnSpPr>
            <a:cxnSpLocks noChangeShapeType="1"/>
            <a:stCxn id="36" idx="3"/>
            <a:endCxn id="37" idx="1"/>
          </p:cNvCxnSpPr>
          <p:nvPr/>
        </p:nvCxnSpPr>
        <p:spPr bwMode="auto">
          <a:xfrm>
            <a:off x="4572000" y="6172200"/>
            <a:ext cx="609600" cy="1588"/>
          </a:xfrm>
          <a:prstGeom prst="straightConnector1">
            <a:avLst/>
          </a:prstGeom>
          <a:noFill/>
          <a:ln w="9525">
            <a:solidFill>
              <a:schemeClr val="tx1"/>
            </a:solidFill>
            <a:round/>
            <a:headEnd/>
            <a:tailEnd type="triangle" w="med" len="med"/>
          </a:ln>
        </p:spPr>
      </p:cxnSp>
      <p:sp>
        <p:nvSpPr>
          <p:cNvPr id="32" name="Rectangle 9"/>
          <p:cNvSpPr>
            <a:spLocks noChangeArrowheads="1"/>
          </p:cNvSpPr>
          <p:nvPr/>
        </p:nvSpPr>
        <p:spPr bwMode="auto">
          <a:xfrm>
            <a:off x="2667000" y="5905500"/>
            <a:ext cx="304800" cy="533400"/>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I</a:t>
            </a:r>
          </a:p>
        </p:txBody>
      </p:sp>
      <p:cxnSp>
        <p:nvCxnSpPr>
          <p:cNvPr id="33" name="AutoShape 10"/>
          <p:cNvCxnSpPr>
            <a:cxnSpLocks noChangeShapeType="1"/>
            <a:stCxn id="32" idx="3"/>
            <a:endCxn id="36" idx="1"/>
          </p:cNvCxnSpPr>
          <p:nvPr/>
        </p:nvCxnSpPr>
        <p:spPr bwMode="auto">
          <a:xfrm>
            <a:off x="2971800" y="6172200"/>
            <a:ext cx="762000" cy="1588"/>
          </a:xfrm>
          <a:prstGeom prst="straightConnector1">
            <a:avLst/>
          </a:prstGeom>
          <a:noFill/>
          <a:ln w="9525">
            <a:solidFill>
              <a:schemeClr val="tx1"/>
            </a:solidFill>
            <a:round/>
            <a:headEnd/>
            <a:tailEnd type="triangle" w="med" len="med"/>
          </a:ln>
        </p:spPr>
      </p:cxnSp>
      <p:sp>
        <p:nvSpPr>
          <p:cNvPr id="34" name="Rectangle 11"/>
          <p:cNvSpPr>
            <a:spLocks noChangeArrowheads="1"/>
          </p:cNvSpPr>
          <p:nvPr/>
        </p:nvSpPr>
        <p:spPr bwMode="auto">
          <a:xfrm>
            <a:off x="6477000" y="5905500"/>
            <a:ext cx="381000" cy="533400"/>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O</a:t>
            </a:r>
          </a:p>
        </p:txBody>
      </p:sp>
      <p:cxnSp>
        <p:nvCxnSpPr>
          <p:cNvPr id="35" name="AutoShape 12"/>
          <p:cNvCxnSpPr>
            <a:cxnSpLocks noChangeShapeType="1"/>
            <a:stCxn id="37" idx="3"/>
            <a:endCxn id="34" idx="1"/>
          </p:cNvCxnSpPr>
          <p:nvPr/>
        </p:nvCxnSpPr>
        <p:spPr bwMode="auto">
          <a:xfrm>
            <a:off x="5943600" y="6172200"/>
            <a:ext cx="533400" cy="1588"/>
          </a:xfrm>
          <a:prstGeom prst="straightConnector1">
            <a:avLst/>
          </a:prstGeom>
          <a:noFill/>
          <a:ln w="9525">
            <a:solidFill>
              <a:schemeClr val="tx1"/>
            </a:solidFill>
            <a:round/>
            <a:headEnd/>
            <a:tailEnd type="triangle" w="med" len="med"/>
          </a:ln>
        </p:spPr>
      </p:cxnSp>
      <p:sp>
        <p:nvSpPr>
          <p:cNvPr id="36" name="Rectangle 14"/>
          <p:cNvSpPr>
            <a:spLocks noChangeArrowheads="1"/>
          </p:cNvSpPr>
          <p:nvPr/>
        </p:nvSpPr>
        <p:spPr bwMode="auto">
          <a:xfrm>
            <a:off x="3733800" y="5905500"/>
            <a:ext cx="838200" cy="5334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M1</a:t>
            </a:r>
          </a:p>
        </p:txBody>
      </p:sp>
      <p:sp>
        <p:nvSpPr>
          <p:cNvPr id="37" name="Rectangle 17"/>
          <p:cNvSpPr>
            <a:spLocks noChangeArrowheads="1"/>
          </p:cNvSpPr>
          <p:nvPr/>
        </p:nvSpPr>
        <p:spPr bwMode="auto">
          <a:xfrm>
            <a:off x="5181600" y="5905500"/>
            <a:ext cx="762000" cy="5334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M2</a:t>
            </a:r>
          </a:p>
        </p:txBody>
      </p:sp>
      <p:cxnSp>
        <p:nvCxnSpPr>
          <p:cNvPr id="44" name="Elbow Connector 51"/>
          <p:cNvCxnSpPr>
            <a:endCxn id="37" idx="0"/>
          </p:cNvCxnSpPr>
          <p:nvPr/>
        </p:nvCxnSpPr>
        <p:spPr>
          <a:xfrm flipV="1">
            <a:off x="2971800" y="5905500"/>
            <a:ext cx="2590800" cy="152400"/>
          </a:xfrm>
          <a:prstGeom prst="bentConnector4">
            <a:avLst>
              <a:gd name="adj1" fmla="val 18137"/>
              <a:gd name="adj2" fmla="val 250000"/>
            </a:avLst>
          </a:prstGeom>
          <a:ln w="9525">
            <a:solidFill>
              <a:schemeClr val="tx1"/>
            </a:solidFill>
            <a:tailEnd type="triangle" w="sm"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2" grpId="0"/>
      <p:bldP spid="20" grpId="0"/>
      <p:bldP spid="22" grpId="0"/>
      <p:bldP spid="24" grpId="0" animBg="1"/>
      <p:bldP spid="25" grpId="0" animBg="1"/>
      <p:bldP spid="26" grpId="0"/>
      <p:bldP spid="27" grpId="0"/>
      <p:bldP spid="28" grpId="0"/>
      <p:bldP spid="29" grpId="0" animBg="1"/>
      <p:bldP spid="30" grpId="0"/>
      <p:bldP spid="32" grpId="0" animBg="1"/>
      <p:bldP spid="34" grpId="0" animBg="1"/>
      <p:bldP spid="36" grpId="0" animBg="1"/>
      <p:bldP spid="37"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8434" name="AutoShape 7"/>
          <p:cNvCxnSpPr>
            <a:cxnSpLocks noChangeShapeType="1"/>
            <a:stCxn id="18439" idx="2"/>
            <a:endCxn id="18442" idx="0"/>
          </p:cNvCxnSpPr>
          <p:nvPr/>
        </p:nvCxnSpPr>
        <p:spPr bwMode="auto">
          <a:xfrm rot="16200000" flipH="1">
            <a:off x="1295400" y="4872037"/>
            <a:ext cx="431800" cy="0"/>
          </a:xfrm>
          <a:prstGeom prst="straightConnector1">
            <a:avLst/>
          </a:prstGeom>
          <a:noFill/>
          <a:ln w="9525">
            <a:solidFill>
              <a:schemeClr val="tx1"/>
            </a:solidFill>
            <a:round/>
            <a:headEnd/>
            <a:tailEnd type="triangle" w="med" len="med"/>
          </a:ln>
        </p:spPr>
      </p:cxnSp>
      <p:sp>
        <p:nvSpPr>
          <p:cNvPr id="18435" name="Rectangle 9"/>
          <p:cNvSpPr>
            <a:spLocks noChangeArrowheads="1"/>
          </p:cNvSpPr>
          <p:nvPr/>
        </p:nvSpPr>
        <p:spPr bwMode="auto">
          <a:xfrm>
            <a:off x="1331913" y="3144837"/>
            <a:ext cx="379412" cy="287338"/>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I</a:t>
            </a:r>
          </a:p>
        </p:txBody>
      </p:sp>
      <p:cxnSp>
        <p:nvCxnSpPr>
          <p:cNvPr id="18436" name="AutoShape 10"/>
          <p:cNvCxnSpPr>
            <a:cxnSpLocks noChangeShapeType="1"/>
            <a:stCxn id="18435" idx="2"/>
            <a:endCxn id="18439" idx="0"/>
          </p:cNvCxnSpPr>
          <p:nvPr/>
        </p:nvCxnSpPr>
        <p:spPr bwMode="auto">
          <a:xfrm rot="5400000">
            <a:off x="1300957" y="3642518"/>
            <a:ext cx="431800" cy="11113"/>
          </a:xfrm>
          <a:prstGeom prst="straightConnector1">
            <a:avLst/>
          </a:prstGeom>
          <a:noFill/>
          <a:ln w="9525">
            <a:solidFill>
              <a:schemeClr val="tx1"/>
            </a:solidFill>
            <a:round/>
            <a:headEnd/>
            <a:tailEnd type="triangle" w="med" len="med"/>
          </a:ln>
        </p:spPr>
      </p:cxnSp>
      <p:sp>
        <p:nvSpPr>
          <p:cNvPr id="18437" name="Rectangle 11"/>
          <p:cNvSpPr>
            <a:spLocks noChangeArrowheads="1"/>
          </p:cNvSpPr>
          <p:nvPr/>
        </p:nvSpPr>
        <p:spPr bwMode="auto">
          <a:xfrm>
            <a:off x="1258888" y="6097587"/>
            <a:ext cx="504825" cy="360363"/>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O</a:t>
            </a:r>
          </a:p>
        </p:txBody>
      </p:sp>
      <p:cxnSp>
        <p:nvCxnSpPr>
          <p:cNvPr id="18438" name="AutoShape 12"/>
          <p:cNvCxnSpPr>
            <a:cxnSpLocks noChangeShapeType="1"/>
            <a:stCxn id="18442" idx="2"/>
            <a:endCxn id="18437" idx="0"/>
          </p:cNvCxnSpPr>
          <p:nvPr/>
        </p:nvCxnSpPr>
        <p:spPr bwMode="auto">
          <a:xfrm rot="16200000" flipH="1">
            <a:off x="1330325" y="5916612"/>
            <a:ext cx="361950" cy="0"/>
          </a:xfrm>
          <a:prstGeom prst="straightConnector1">
            <a:avLst/>
          </a:prstGeom>
          <a:noFill/>
          <a:ln w="9525">
            <a:solidFill>
              <a:schemeClr val="tx1"/>
            </a:solidFill>
            <a:round/>
            <a:headEnd/>
            <a:tailEnd type="triangle" w="med" len="med"/>
          </a:ln>
        </p:spPr>
      </p:cxnSp>
      <p:sp>
        <p:nvSpPr>
          <p:cNvPr id="18439" name="Rectangle 14"/>
          <p:cNvSpPr>
            <a:spLocks noChangeArrowheads="1"/>
          </p:cNvSpPr>
          <p:nvPr/>
        </p:nvSpPr>
        <p:spPr bwMode="auto">
          <a:xfrm>
            <a:off x="755650" y="3863975"/>
            <a:ext cx="1511300" cy="792162"/>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Determine</a:t>
            </a:r>
          </a:p>
          <a:p>
            <a:pPr algn="ctr"/>
            <a:r>
              <a:rPr lang="fr-FR" altLang="zh-CN" sz="1600" b="1"/>
              <a:t>Genetic</a:t>
            </a:r>
          </a:p>
          <a:p>
            <a:pPr algn="ctr"/>
            <a:r>
              <a:rPr lang="fr-FR" altLang="zh-CN" sz="1600" b="1"/>
              <a:t>Susceptibility</a:t>
            </a:r>
          </a:p>
        </p:txBody>
      </p:sp>
      <p:sp>
        <p:nvSpPr>
          <p:cNvPr id="18440" name="Text Box 15"/>
          <p:cNvSpPr txBox="1">
            <a:spLocks noChangeArrowheads="1"/>
          </p:cNvSpPr>
          <p:nvPr/>
        </p:nvSpPr>
        <p:spPr bwMode="auto">
          <a:xfrm>
            <a:off x="0" y="39370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M1</a:t>
            </a:r>
          </a:p>
        </p:txBody>
      </p:sp>
      <p:sp>
        <p:nvSpPr>
          <p:cNvPr id="18441" name="Text Box 16"/>
          <p:cNvSpPr txBox="1">
            <a:spLocks noChangeArrowheads="1"/>
          </p:cNvSpPr>
          <p:nvPr/>
        </p:nvSpPr>
        <p:spPr bwMode="auto">
          <a:xfrm>
            <a:off x="0" y="50165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M2</a:t>
            </a:r>
          </a:p>
        </p:txBody>
      </p:sp>
      <p:sp>
        <p:nvSpPr>
          <p:cNvPr id="18442" name="Rectangle 17"/>
          <p:cNvSpPr>
            <a:spLocks noChangeArrowheads="1"/>
          </p:cNvSpPr>
          <p:nvPr/>
        </p:nvSpPr>
        <p:spPr bwMode="auto">
          <a:xfrm>
            <a:off x="827088" y="5087937"/>
            <a:ext cx="1368425" cy="647700"/>
          </a:xfrm>
          <a:prstGeom prst="rect">
            <a:avLst/>
          </a:prstGeom>
          <a:solidFill>
            <a:srgbClr val="B4DE86"/>
          </a:solidFill>
          <a:ln w="9525">
            <a:solidFill>
              <a:schemeClr val="tx1"/>
            </a:solidFill>
            <a:miter lim="800000"/>
            <a:headEnd/>
            <a:tailEnd/>
          </a:ln>
        </p:spPr>
        <p:txBody>
          <a:bodyPr wrap="none" anchor="ctr">
            <a:prstTxWarp prst="textNoShape">
              <a:avLst/>
            </a:prstTxWarp>
          </a:bodyPr>
          <a:lstStyle/>
          <a:p>
            <a:pPr algn="ctr"/>
            <a:r>
              <a:rPr lang="fr-FR" altLang="zh-CN" sz="1600" b="1" dirty="0" err="1"/>
              <a:t>Evaluate</a:t>
            </a:r>
            <a:endParaRPr lang="fr-FR" altLang="zh-CN" sz="1600" b="1" dirty="0"/>
          </a:p>
          <a:p>
            <a:pPr algn="ctr"/>
            <a:r>
              <a:rPr lang="fr-FR" altLang="zh-CN" sz="1600" b="1" dirty="0" err="1"/>
              <a:t>Disorder</a:t>
            </a:r>
            <a:r>
              <a:rPr lang="fr-FR" altLang="zh-CN" sz="1600" b="1" dirty="0"/>
              <a:t> </a:t>
            </a:r>
            <a:r>
              <a:rPr lang="fr-FR" altLang="zh-CN" sz="1600" b="1" dirty="0" err="1"/>
              <a:t>Risk</a:t>
            </a:r>
            <a:endParaRPr lang="fr-FR" altLang="zh-CN" sz="1600" b="1" dirty="0"/>
          </a:p>
        </p:txBody>
      </p:sp>
      <p:sp>
        <p:nvSpPr>
          <p:cNvPr id="18443" name="Rectangle 40"/>
          <p:cNvSpPr>
            <a:spLocks noChangeArrowheads="1"/>
          </p:cNvSpPr>
          <p:nvPr/>
        </p:nvSpPr>
        <p:spPr bwMode="auto">
          <a:xfrm>
            <a:off x="3063875" y="4048125"/>
            <a:ext cx="1728788" cy="576262"/>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400" b="1" dirty="0" err="1"/>
              <a:t>Consult</a:t>
            </a:r>
            <a:r>
              <a:rPr lang="fr-FR" altLang="zh-CN" sz="1400" b="1" dirty="0"/>
              <a:t> </a:t>
            </a:r>
          </a:p>
          <a:p>
            <a:pPr algn="ctr"/>
            <a:r>
              <a:rPr lang="fr-FR" altLang="zh-CN" sz="1400" b="1" dirty="0"/>
              <a:t> </a:t>
            </a:r>
            <a:r>
              <a:rPr lang="fr-FR" altLang="zh-CN" sz="1400" b="1" dirty="0" err="1"/>
              <a:t>External</a:t>
            </a:r>
            <a:r>
              <a:rPr lang="fr-FR" altLang="zh-CN" sz="1400" b="1" dirty="0"/>
              <a:t> </a:t>
            </a:r>
            <a:r>
              <a:rPr lang="fr-FR" altLang="zh-CN" sz="1400" b="1" dirty="0" err="1"/>
              <a:t>Databases</a:t>
            </a:r>
            <a:r>
              <a:rPr lang="fr-FR" altLang="zh-CN" sz="1400" b="1" dirty="0"/>
              <a:t> </a:t>
            </a:r>
          </a:p>
        </p:txBody>
      </p:sp>
      <p:sp>
        <p:nvSpPr>
          <p:cNvPr id="18444" name="Text Box 48"/>
          <p:cNvSpPr txBox="1">
            <a:spLocks noChangeArrowheads="1"/>
          </p:cNvSpPr>
          <p:nvPr/>
        </p:nvSpPr>
        <p:spPr bwMode="auto">
          <a:xfrm>
            <a:off x="2560638" y="3113087"/>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M3</a:t>
            </a:r>
          </a:p>
        </p:txBody>
      </p:sp>
      <p:sp>
        <p:nvSpPr>
          <p:cNvPr id="18445" name="Rectangle 49"/>
          <p:cNvSpPr>
            <a:spLocks noChangeArrowheads="1"/>
          </p:cNvSpPr>
          <p:nvPr/>
        </p:nvSpPr>
        <p:spPr bwMode="auto">
          <a:xfrm>
            <a:off x="3135313" y="3040062"/>
            <a:ext cx="1555750" cy="70485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Expand SNP</a:t>
            </a:r>
          </a:p>
          <a:p>
            <a:pPr algn="ctr"/>
            <a:r>
              <a:rPr lang="fr-FR" altLang="zh-CN" sz="1600" b="1"/>
              <a:t>Set</a:t>
            </a:r>
          </a:p>
        </p:txBody>
      </p:sp>
      <p:cxnSp>
        <p:nvCxnSpPr>
          <p:cNvPr id="18446" name="AutoShape 50"/>
          <p:cNvCxnSpPr>
            <a:cxnSpLocks noChangeShapeType="1"/>
            <a:stCxn id="18445" idx="2"/>
            <a:endCxn id="18443" idx="0"/>
          </p:cNvCxnSpPr>
          <p:nvPr/>
        </p:nvCxnSpPr>
        <p:spPr bwMode="auto">
          <a:xfrm rot="16200000" flipH="1">
            <a:off x="3768725" y="3889375"/>
            <a:ext cx="303213" cy="14287"/>
          </a:xfrm>
          <a:prstGeom prst="straightConnector1">
            <a:avLst/>
          </a:prstGeom>
          <a:noFill/>
          <a:ln w="9525">
            <a:solidFill>
              <a:schemeClr val="tx1"/>
            </a:solidFill>
            <a:round/>
            <a:headEnd/>
            <a:tailEnd type="triangle" w="med" len="med"/>
          </a:ln>
        </p:spPr>
      </p:cxnSp>
      <p:sp>
        <p:nvSpPr>
          <p:cNvPr id="18447" name="Text Box 54"/>
          <p:cNvSpPr txBox="1">
            <a:spLocks noChangeArrowheads="1"/>
          </p:cNvSpPr>
          <p:nvPr/>
        </p:nvSpPr>
        <p:spPr bwMode="auto">
          <a:xfrm>
            <a:off x="2560638" y="4048125"/>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M4</a:t>
            </a:r>
          </a:p>
        </p:txBody>
      </p:sp>
      <p:sp>
        <p:nvSpPr>
          <p:cNvPr id="18448" name="Rectangle 65"/>
          <p:cNvSpPr>
            <a:spLocks noChangeArrowheads="1"/>
          </p:cNvSpPr>
          <p:nvPr/>
        </p:nvSpPr>
        <p:spPr bwMode="auto">
          <a:xfrm>
            <a:off x="6248400" y="2852737"/>
            <a:ext cx="1809750" cy="576263"/>
          </a:xfrm>
          <a:prstGeom prst="rect">
            <a:avLst/>
          </a:prstGeom>
          <a:solidFill>
            <a:srgbClr val="B4DE86"/>
          </a:solidFill>
          <a:ln w="9525">
            <a:solidFill>
              <a:schemeClr val="tx1"/>
            </a:solidFill>
            <a:miter lim="800000"/>
            <a:headEnd/>
            <a:tailEnd/>
          </a:ln>
        </p:spPr>
        <p:txBody>
          <a:bodyPr wrap="none" anchor="ctr">
            <a:prstTxWarp prst="textNoShape">
              <a:avLst/>
            </a:prstTxWarp>
          </a:bodyPr>
          <a:lstStyle/>
          <a:p>
            <a:pPr algn="ctr"/>
            <a:r>
              <a:rPr lang="fr-FR" altLang="zh-CN" sz="1600" b="1" dirty="0" err="1"/>
              <a:t>Generate</a:t>
            </a:r>
            <a:endParaRPr lang="fr-FR" altLang="zh-CN" sz="1600" b="1" dirty="0"/>
          </a:p>
          <a:p>
            <a:pPr algn="ctr"/>
            <a:r>
              <a:rPr lang="fr-FR" altLang="zh-CN" sz="1600" b="1" dirty="0" err="1"/>
              <a:t>Database</a:t>
            </a:r>
            <a:r>
              <a:rPr lang="fr-FR" altLang="zh-CN" sz="1600" b="1" dirty="0"/>
              <a:t> </a:t>
            </a:r>
            <a:r>
              <a:rPr lang="fr-FR" altLang="zh-CN" sz="1600" b="1" dirty="0" err="1"/>
              <a:t>Queries</a:t>
            </a:r>
            <a:endParaRPr lang="fr-FR" altLang="zh-CN" sz="1600" b="1" dirty="0"/>
          </a:p>
        </p:txBody>
      </p:sp>
      <p:sp>
        <p:nvSpPr>
          <p:cNvPr id="18449" name="Rectangle 66"/>
          <p:cNvSpPr>
            <a:spLocks noChangeArrowheads="1"/>
          </p:cNvSpPr>
          <p:nvPr/>
        </p:nvSpPr>
        <p:spPr bwMode="auto">
          <a:xfrm>
            <a:off x="5943600" y="3690937"/>
            <a:ext cx="1143000" cy="5334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Query</a:t>
            </a:r>
          </a:p>
          <a:p>
            <a:pPr algn="ctr"/>
            <a:r>
              <a:rPr lang="fr-FR" altLang="zh-CN" sz="1600" b="1"/>
              <a:t>OMIM</a:t>
            </a:r>
          </a:p>
        </p:txBody>
      </p:sp>
      <p:sp>
        <p:nvSpPr>
          <p:cNvPr id="18450" name="Rectangle 67"/>
          <p:cNvSpPr>
            <a:spLocks noChangeArrowheads="1"/>
          </p:cNvSpPr>
          <p:nvPr/>
        </p:nvSpPr>
        <p:spPr bwMode="auto">
          <a:xfrm>
            <a:off x="6248400" y="4681537"/>
            <a:ext cx="2024063" cy="5588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Combine</a:t>
            </a:r>
          </a:p>
          <a:p>
            <a:pPr algn="ctr"/>
            <a:r>
              <a:rPr lang="fr-FR" altLang="zh-CN" sz="1600" b="1"/>
              <a:t>Disorder Sets</a:t>
            </a:r>
          </a:p>
        </p:txBody>
      </p:sp>
      <p:cxnSp>
        <p:nvCxnSpPr>
          <p:cNvPr id="18451" name="AutoShape 68"/>
          <p:cNvCxnSpPr>
            <a:cxnSpLocks noChangeShapeType="1"/>
            <a:stCxn id="18448" idx="2"/>
            <a:endCxn id="18449" idx="0"/>
          </p:cNvCxnSpPr>
          <p:nvPr/>
        </p:nvCxnSpPr>
        <p:spPr bwMode="auto">
          <a:xfrm rot="5400000">
            <a:off x="6703219" y="3240881"/>
            <a:ext cx="261937" cy="638175"/>
          </a:xfrm>
          <a:prstGeom prst="straightConnector1">
            <a:avLst/>
          </a:prstGeom>
          <a:noFill/>
          <a:ln w="9525">
            <a:solidFill>
              <a:schemeClr val="tx1"/>
            </a:solidFill>
            <a:round/>
            <a:headEnd/>
            <a:tailEnd type="triangle" w="med" len="med"/>
          </a:ln>
        </p:spPr>
      </p:cxnSp>
      <p:cxnSp>
        <p:nvCxnSpPr>
          <p:cNvPr id="18452" name="AutoShape 69"/>
          <p:cNvCxnSpPr>
            <a:cxnSpLocks noChangeShapeType="1"/>
            <a:stCxn id="18449" idx="2"/>
            <a:endCxn id="18450" idx="0"/>
          </p:cNvCxnSpPr>
          <p:nvPr/>
        </p:nvCxnSpPr>
        <p:spPr bwMode="auto">
          <a:xfrm rot="16200000" flipH="1">
            <a:off x="6658769" y="4080668"/>
            <a:ext cx="457200" cy="744538"/>
          </a:xfrm>
          <a:prstGeom prst="straightConnector1">
            <a:avLst/>
          </a:prstGeom>
          <a:noFill/>
          <a:ln w="9525">
            <a:solidFill>
              <a:schemeClr val="tx1"/>
            </a:solidFill>
            <a:round/>
            <a:headEnd/>
            <a:tailEnd type="triangle" w="med" len="med"/>
          </a:ln>
        </p:spPr>
      </p:cxnSp>
      <p:sp>
        <p:nvSpPr>
          <p:cNvPr id="18453" name="Text Box 72"/>
          <p:cNvSpPr txBox="1">
            <a:spLocks noChangeArrowheads="1"/>
          </p:cNvSpPr>
          <p:nvPr/>
        </p:nvSpPr>
        <p:spPr bwMode="auto">
          <a:xfrm>
            <a:off x="5230813" y="2886075"/>
            <a:ext cx="1563687"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M5</a:t>
            </a:r>
          </a:p>
        </p:txBody>
      </p:sp>
      <p:sp>
        <p:nvSpPr>
          <p:cNvPr id="18454" name="Text Box 73"/>
          <p:cNvSpPr txBox="1">
            <a:spLocks noChangeArrowheads="1"/>
          </p:cNvSpPr>
          <p:nvPr/>
        </p:nvSpPr>
        <p:spPr bwMode="auto">
          <a:xfrm>
            <a:off x="5181600" y="3767137"/>
            <a:ext cx="1057275"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M6</a:t>
            </a:r>
          </a:p>
        </p:txBody>
      </p:sp>
      <p:sp>
        <p:nvSpPr>
          <p:cNvPr id="18455" name="Text Box 74"/>
          <p:cNvSpPr txBox="1">
            <a:spLocks noChangeArrowheads="1"/>
          </p:cNvSpPr>
          <p:nvPr/>
        </p:nvSpPr>
        <p:spPr bwMode="auto">
          <a:xfrm>
            <a:off x="5181600" y="4681537"/>
            <a:ext cx="1563688"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M8</a:t>
            </a:r>
          </a:p>
        </p:txBody>
      </p:sp>
      <p:sp>
        <p:nvSpPr>
          <p:cNvPr id="18456" name="Rectangle 76"/>
          <p:cNvSpPr>
            <a:spLocks noChangeArrowheads="1"/>
          </p:cNvSpPr>
          <p:nvPr/>
        </p:nvSpPr>
        <p:spPr bwMode="auto">
          <a:xfrm>
            <a:off x="5334000" y="2776537"/>
            <a:ext cx="3581400" cy="2667000"/>
          </a:xfrm>
          <a:prstGeom prst="rect">
            <a:avLst/>
          </a:prstGeom>
          <a:noFill/>
          <a:ln w="19050" cap="rnd">
            <a:solidFill>
              <a:schemeClr val="tx1"/>
            </a:solidFill>
            <a:prstDash val="sysDot"/>
            <a:miter lim="800000"/>
            <a:headEnd/>
            <a:tailEnd/>
          </a:ln>
        </p:spPr>
        <p:txBody>
          <a:bodyPr wrap="none" anchor="ctr">
            <a:prstTxWarp prst="textNoShape">
              <a:avLst/>
            </a:prstTxWarp>
          </a:bodyPr>
          <a:lstStyle/>
          <a:p>
            <a:endParaRPr lang="zh-CN"/>
          </a:p>
        </p:txBody>
      </p:sp>
      <p:sp>
        <p:nvSpPr>
          <p:cNvPr id="18457" name="Line 77"/>
          <p:cNvSpPr>
            <a:spLocks noChangeShapeType="1"/>
          </p:cNvSpPr>
          <p:nvPr/>
        </p:nvSpPr>
        <p:spPr bwMode="auto">
          <a:xfrm flipV="1">
            <a:off x="2286000" y="3538537"/>
            <a:ext cx="762000" cy="685800"/>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18458" name="Line 78"/>
          <p:cNvSpPr>
            <a:spLocks noChangeShapeType="1"/>
          </p:cNvSpPr>
          <p:nvPr/>
        </p:nvSpPr>
        <p:spPr bwMode="auto">
          <a:xfrm>
            <a:off x="4792663" y="4468812"/>
            <a:ext cx="863600" cy="12700"/>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18459" name="Text Box 79"/>
          <p:cNvSpPr txBox="1">
            <a:spLocks noChangeArrowheads="1"/>
          </p:cNvSpPr>
          <p:nvPr/>
        </p:nvSpPr>
        <p:spPr bwMode="auto">
          <a:xfrm>
            <a:off x="2209800" y="3538537"/>
            <a:ext cx="574675"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zh-CN" sz="2400">
                <a:sym typeface="Symbol" charset="2"/>
              </a:rPr>
              <a:t></a:t>
            </a:r>
          </a:p>
        </p:txBody>
      </p:sp>
      <p:sp>
        <p:nvSpPr>
          <p:cNvPr id="18460" name="Text Box 80"/>
          <p:cNvSpPr txBox="1">
            <a:spLocks noChangeArrowheads="1"/>
          </p:cNvSpPr>
          <p:nvPr/>
        </p:nvSpPr>
        <p:spPr bwMode="auto">
          <a:xfrm>
            <a:off x="4935538" y="4121150"/>
            <a:ext cx="574675"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tLang="zh-CN" sz="2400">
                <a:sym typeface="Symbol" charset="2"/>
              </a:rPr>
              <a:t></a:t>
            </a:r>
          </a:p>
        </p:txBody>
      </p:sp>
      <p:sp>
        <p:nvSpPr>
          <p:cNvPr id="18461" name="Rectangle 90"/>
          <p:cNvSpPr>
            <a:spLocks noChangeArrowheads="1"/>
          </p:cNvSpPr>
          <p:nvPr/>
        </p:nvSpPr>
        <p:spPr bwMode="auto">
          <a:xfrm>
            <a:off x="2743200" y="2928937"/>
            <a:ext cx="2265363" cy="1839913"/>
          </a:xfrm>
          <a:prstGeom prst="rect">
            <a:avLst/>
          </a:prstGeom>
          <a:noFill/>
          <a:ln w="19050" cap="rnd">
            <a:solidFill>
              <a:schemeClr val="tx1"/>
            </a:solidFill>
            <a:prstDash val="sysDot"/>
            <a:miter lim="800000"/>
            <a:headEnd/>
            <a:tailEnd/>
          </a:ln>
        </p:spPr>
        <p:txBody>
          <a:bodyPr wrap="none" anchor="ctr">
            <a:prstTxWarp prst="textNoShape">
              <a:avLst/>
            </a:prstTxWarp>
          </a:bodyPr>
          <a:lstStyle/>
          <a:p>
            <a:endParaRPr lang="zh-CN"/>
          </a:p>
        </p:txBody>
      </p:sp>
      <p:sp>
        <p:nvSpPr>
          <p:cNvPr id="18462" name="Text Box 15"/>
          <p:cNvSpPr txBox="1">
            <a:spLocks noChangeArrowheads="1"/>
          </p:cNvSpPr>
          <p:nvPr/>
        </p:nvSpPr>
        <p:spPr bwMode="auto">
          <a:xfrm>
            <a:off x="107950" y="2568575"/>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W1</a:t>
            </a:r>
          </a:p>
        </p:txBody>
      </p:sp>
      <p:sp>
        <p:nvSpPr>
          <p:cNvPr id="18463" name="Text Box 15"/>
          <p:cNvSpPr txBox="1">
            <a:spLocks noChangeArrowheads="1"/>
          </p:cNvSpPr>
          <p:nvPr/>
        </p:nvSpPr>
        <p:spPr bwMode="auto">
          <a:xfrm>
            <a:off x="2743200" y="2547937"/>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W2</a:t>
            </a:r>
          </a:p>
        </p:txBody>
      </p:sp>
      <p:sp>
        <p:nvSpPr>
          <p:cNvPr id="18464" name="Text Box 15"/>
          <p:cNvSpPr txBox="1">
            <a:spLocks noChangeArrowheads="1"/>
          </p:cNvSpPr>
          <p:nvPr/>
        </p:nvSpPr>
        <p:spPr bwMode="auto">
          <a:xfrm>
            <a:off x="5334000" y="2471737"/>
            <a:ext cx="747713" cy="338138"/>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W4</a:t>
            </a:r>
          </a:p>
        </p:txBody>
      </p:sp>
      <p:sp>
        <p:nvSpPr>
          <p:cNvPr id="18465" name="Rectangle 90"/>
          <p:cNvSpPr>
            <a:spLocks noChangeArrowheads="1"/>
          </p:cNvSpPr>
          <p:nvPr/>
        </p:nvSpPr>
        <p:spPr bwMode="auto">
          <a:xfrm>
            <a:off x="107950" y="2928937"/>
            <a:ext cx="2232025" cy="3600450"/>
          </a:xfrm>
          <a:prstGeom prst="rect">
            <a:avLst/>
          </a:prstGeom>
          <a:noFill/>
          <a:ln w="19050" cap="rnd">
            <a:solidFill>
              <a:schemeClr val="tx1"/>
            </a:solidFill>
            <a:prstDash val="sysDot"/>
            <a:miter lim="800000"/>
            <a:headEnd/>
            <a:tailEnd/>
          </a:ln>
        </p:spPr>
        <p:txBody>
          <a:bodyPr wrap="none" anchor="ctr">
            <a:prstTxWarp prst="textNoShape">
              <a:avLst/>
            </a:prstTxWarp>
          </a:bodyPr>
          <a:lstStyle/>
          <a:p>
            <a:endParaRPr lang="zh-CN"/>
          </a:p>
        </p:txBody>
      </p:sp>
      <p:sp>
        <p:nvSpPr>
          <p:cNvPr id="18468" name="Rectangle 66"/>
          <p:cNvSpPr>
            <a:spLocks noChangeArrowheads="1"/>
          </p:cNvSpPr>
          <p:nvPr/>
        </p:nvSpPr>
        <p:spPr bwMode="auto">
          <a:xfrm>
            <a:off x="7315200" y="3717925"/>
            <a:ext cx="1143000" cy="506412"/>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Query</a:t>
            </a:r>
          </a:p>
          <a:p>
            <a:pPr algn="ctr"/>
            <a:r>
              <a:rPr lang="fr-FR" altLang="zh-CN" sz="1600" b="1"/>
              <a:t>PubMed</a:t>
            </a:r>
          </a:p>
        </p:txBody>
      </p:sp>
      <p:sp>
        <p:nvSpPr>
          <p:cNvPr id="18469" name="Text Box 74"/>
          <p:cNvSpPr txBox="1">
            <a:spLocks noChangeArrowheads="1"/>
          </p:cNvSpPr>
          <p:nvPr/>
        </p:nvSpPr>
        <p:spPr bwMode="auto">
          <a:xfrm>
            <a:off x="8086725" y="3810000"/>
            <a:ext cx="1057275"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fr-FR" altLang="zh-CN" sz="1600" b="1" dirty="0"/>
              <a:t>M7</a:t>
            </a:r>
          </a:p>
        </p:txBody>
      </p:sp>
      <p:cxnSp>
        <p:nvCxnSpPr>
          <p:cNvPr id="18470" name="AutoShape 68"/>
          <p:cNvCxnSpPr>
            <a:cxnSpLocks noChangeShapeType="1"/>
            <a:stCxn id="18448" idx="2"/>
            <a:endCxn id="18468" idx="0"/>
          </p:cNvCxnSpPr>
          <p:nvPr/>
        </p:nvCxnSpPr>
        <p:spPr bwMode="auto">
          <a:xfrm rot="16200000" flipH="1">
            <a:off x="7375525" y="3206750"/>
            <a:ext cx="288925" cy="733425"/>
          </a:xfrm>
          <a:prstGeom prst="straightConnector1">
            <a:avLst/>
          </a:prstGeom>
          <a:noFill/>
          <a:ln w="9525">
            <a:solidFill>
              <a:schemeClr val="tx1"/>
            </a:solidFill>
            <a:round/>
            <a:headEnd/>
            <a:tailEnd type="triangle" w="med" len="med"/>
          </a:ln>
        </p:spPr>
      </p:cxnSp>
      <p:cxnSp>
        <p:nvCxnSpPr>
          <p:cNvPr id="18471" name="AutoShape 69"/>
          <p:cNvCxnSpPr>
            <a:cxnSpLocks noChangeShapeType="1"/>
            <a:stCxn id="18468" idx="2"/>
            <a:endCxn id="18450" idx="0"/>
          </p:cNvCxnSpPr>
          <p:nvPr/>
        </p:nvCxnSpPr>
        <p:spPr bwMode="auto">
          <a:xfrm rot="5400000">
            <a:off x="7344569" y="4139406"/>
            <a:ext cx="457200" cy="627062"/>
          </a:xfrm>
          <a:prstGeom prst="straightConnector1">
            <a:avLst/>
          </a:prstGeom>
          <a:noFill/>
          <a:ln w="9525">
            <a:solidFill>
              <a:schemeClr val="tx1"/>
            </a:solidFill>
            <a:round/>
            <a:headEnd/>
            <a:tailEnd type="triangle" w="med" len="med"/>
          </a:ln>
        </p:spPr>
      </p:cxnSp>
      <p:cxnSp>
        <p:nvCxnSpPr>
          <p:cNvPr id="153" name="Elbow Connector 152"/>
          <p:cNvCxnSpPr>
            <a:stCxn id="18435" idx="1"/>
            <a:endCxn id="18442" idx="1"/>
          </p:cNvCxnSpPr>
          <p:nvPr/>
        </p:nvCxnSpPr>
        <p:spPr>
          <a:xfrm rot="10800000" flipV="1">
            <a:off x="827088" y="3289300"/>
            <a:ext cx="504825" cy="2122487"/>
          </a:xfrm>
          <a:prstGeom prst="bentConnector3">
            <a:avLst>
              <a:gd name="adj1" fmla="val 14535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473" name="TextBox 47"/>
          <p:cNvSpPr txBox="1">
            <a:spLocks noChangeArrowheads="1"/>
          </p:cNvSpPr>
          <p:nvPr/>
        </p:nvSpPr>
        <p:spPr bwMode="auto">
          <a:xfrm>
            <a:off x="971550" y="3505200"/>
            <a:ext cx="1141413" cy="260350"/>
          </a:xfrm>
          <a:prstGeom prst="rect">
            <a:avLst/>
          </a:prstGeom>
          <a:noFill/>
          <a:ln w="9525">
            <a:noFill/>
            <a:miter lim="800000"/>
            <a:headEnd/>
            <a:tailEnd/>
          </a:ln>
        </p:spPr>
        <p:txBody>
          <a:bodyPr wrap="none">
            <a:prstTxWarp prst="textNoShape">
              <a:avLst/>
            </a:prstTxWarp>
            <a:spAutoFit/>
          </a:bodyPr>
          <a:lstStyle/>
          <a:p>
            <a:r>
              <a:rPr lang="en-US" altLang="zh-CN" sz="1100"/>
              <a:t>SNPs, ethnicity</a:t>
            </a:r>
          </a:p>
        </p:txBody>
      </p:sp>
      <p:sp>
        <p:nvSpPr>
          <p:cNvPr id="18474" name="TextBox 50"/>
          <p:cNvSpPr txBox="1">
            <a:spLocks noChangeArrowheads="1"/>
          </p:cNvSpPr>
          <p:nvPr/>
        </p:nvSpPr>
        <p:spPr bwMode="auto">
          <a:xfrm>
            <a:off x="107950" y="3071812"/>
            <a:ext cx="1439863" cy="601663"/>
          </a:xfrm>
          <a:prstGeom prst="rect">
            <a:avLst/>
          </a:prstGeom>
          <a:noFill/>
          <a:ln w="9525">
            <a:noFill/>
            <a:miter lim="800000"/>
            <a:headEnd/>
            <a:tailEnd/>
          </a:ln>
        </p:spPr>
        <p:txBody>
          <a:bodyPr>
            <a:prstTxWarp prst="textNoShape">
              <a:avLst/>
            </a:prstTxWarp>
            <a:spAutoFit/>
          </a:bodyPr>
          <a:lstStyle/>
          <a:p>
            <a:r>
              <a:rPr lang="en-US" altLang="zh-CN" sz="1100"/>
              <a:t>lifestyle, family history, physical symptoms</a:t>
            </a:r>
          </a:p>
        </p:txBody>
      </p:sp>
      <p:sp>
        <p:nvSpPr>
          <p:cNvPr id="18475" name="TextBox 49"/>
          <p:cNvSpPr txBox="1">
            <a:spLocks noChangeArrowheads="1"/>
          </p:cNvSpPr>
          <p:nvPr/>
        </p:nvSpPr>
        <p:spPr bwMode="auto">
          <a:xfrm>
            <a:off x="1042988" y="4729162"/>
            <a:ext cx="765175" cy="261938"/>
          </a:xfrm>
          <a:prstGeom prst="rect">
            <a:avLst/>
          </a:prstGeom>
          <a:noFill/>
          <a:ln w="9525">
            <a:noFill/>
            <a:miter lim="800000"/>
            <a:headEnd/>
            <a:tailEnd/>
          </a:ln>
        </p:spPr>
        <p:txBody>
          <a:bodyPr wrap="none">
            <a:prstTxWarp prst="textNoShape">
              <a:avLst/>
            </a:prstTxWarp>
            <a:spAutoFit/>
          </a:bodyPr>
          <a:lstStyle/>
          <a:p>
            <a:r>
              <a:rPr lang="en-US" altLang="zh-CN" sz="1100"/>
              <a:t>disorders</a:t>
            </a:r>
          </a:p>
        </p:txBody>
      </p:sp>
      <p:sp>
        <p:nvSpPr>
          <p:cNvPr id="18476" name="TextBox 50"/>
          <p:cNvSpPr txBox="1">
            <a:spLocks noChangeArrowheads="1"/>
          </p:cNvSpPr>
          <p:nvPr/>
        </p:nvSpPr>
        <p:spPr bwMode="auto">
          <a:xfrm>
            <a:off x="1116013" y="5737225"/>
            <a:ext cx="796925" cy="261937"/>
          </a:xfrm>
          <a:prstGeom prst="rect">
            <a:avLst/>
          </a:prstGeom>
          <a:noFill/>
          <a:ln w="9525">
            <a:noFill/>
            <a:miter lim="800000"/>
            <a:headEnd/>
            <a:tailEnd/>
          </a:ln>
        </p:spPr>
        <p:txBody>
          <a:bodyPr wrap="none">
            <a:prstTxWarp prst="textNoShape">
              <a:avLst/>
            </a:prstTxWarp>
            <a:spAutoFit/>
          </a:bodyPr>
          <a:lstStyle/>
          <a:p>
            <a:r>
              <a:rPr lang="en-US" altLang="zh-CN" sz="1100"/>
              <a:t>prognosis</a:t>
            </a:r>
          </a:p>
        </p:txBody>
      </p:sp>
      <p:sp>
        <p:nvSpPr>
          <p:cNvPr id="18477" name="TextBox 47"/>
          <p:cNvSpPr txBox="1">
            <a:spLocks noChangeArrowheads="1"/>
          </p:cNvSpPr>
          <p:nvPr/>
        </p:nvSpPr>
        <p:spPr bwMode="auto">
          <a:xfrm>
            <a:off x="3424238" y="3760787"/>
            <a:ext cx="546100" cy="261938"/>
          </a:xfrm>
          <a:prstGeom prst="rect">
            <a:avLst/>
          </a:prstGeom>
          <a:noFill/>
          <a:ln w="9525">
            <a:noFill/>
            <a:miter lim="800000"/>
            <a:headEnd/>
            <a:tailEnd/>
          </a:ln>
        </p:spPr>
        <p:txBody>
          <a:bodyPr wrap="none">
            <a:prstTxWarp prst="textNoShape">
              <a:avLst/>
            </a:prstTxWarp>
            <a:spAutoFit/>
          </a:bodyPr>
          <a:lstStyle/>
          <a:p>
            <a:r>
              <a:rPr lang="en-US" altLang="zh-CN" sz="1100"/>
              <a:t>SNPs</a:t>
            </a:r>
          </a:p>
        </p:txBody>
      </p:sp>
      <p:sp>
        <p:nvSpPr>
          <p:cNvPr id="18478" name="TextBox 53"/>
          <p:cNvSpPr txBox="1">
            <a:spLocks noChangeArrowheads="1"/>
          </p:cNvSpPr>
          <p:nvPr/>
        </p:nvSpPr>
        <p:spPr bwMode="auto">
          <a:xfrm>
            <a:off x="5888038" y="4294187"/>
            <a:ext cx="1131887" cy="261938"/>
          </a:xfrm>
          <a:prstGeom prst="rect">
            <a:avLst/>
          </a:prstGeom>
          <a:noFill/>
          <a:ln w="9525">
            <a:noFill/>
            <a:miter lim="800000"/>
            <a:headEnd/>
            <a:tailEnd/>
          </a:ln>
        </p:spPr>
        <p:txBody>
          <a:bodyPr>
            <a:prstTxWarp prst="textNoShape">
              <a:avLst/>
            </a:prstTxWarp>
            <a:spAutoFit/>
          </a:bodyPr>
          <a:lstStyle/>
          <a:p>
            <a:r>
              <a:rPr lang="en-US" altLang="zh-CN" sz="1100"/>
              <a:t>disorders</a:t>
            </a:r>
          </a:p>
        </p:txBody>
      </p:sp>
      <p:sp>
        <p:nvSpPr>
          <p:cNvPr id="18479" name="TextBox 54"/>
          <p:cNvSpPr txBox="1">
            <a:spLocks noChangeArrowheads="1"/>
          </p:cNvSpPr>
          <p:nvPr/>
        </p:nvSpPr>
        <p:spPr bwMode="auto">
          <a:xfrm>
            <a:off x="7620000" y="4300537"/>
            <a:ext cx="1131888" cy="261938"/>
          </a:xfrm>
          <a:prstGeom prst="rect">
            <a:avLst/>
          </a:prstGeom>
          <a:noFill/>
          <a:ln w="9525">
            <a:noFill/>
            <a:miter lim="800000"/>
            <a:headEnd/>
            <a:tailEnd/>
          </a:ln>
        </p:spPr>
        <p:txBody>
          <a:bodyPr>
            <a:prstTxWarp prst="textNoShape">
              <a:avLst/>
            </a:prstTxWarp>
            <a:spAutoFit/>
          </a:bodyPr>
          <a:lstStyle/>
          <a:p>
            <a:r>
              <a:rPr lang="en-US" altLang="zh-CN" sz="1100"/>
              <a:t>disorders</a:t>
            </a:r>
          </a:p>
        </p:txBody>
      </p:sp>
      <p:sp>
        <p:nvSpPr>
          <p:cNvPr id="18480" name="TextBox 55"/>
          <p:cNvSpPr txBox="1">
            <a:spLocks noChangeArrowheads="1"/>
          </p:cNvSpPr>
          <p:nvPr/>
        </p:nvSpPr>
        <p:spPr bwMode="auto">
          <a:xfrm>
            <a:off x="5959475" y="3429000"/>
            <a:ext cx="795338" cy="261937"/>
          </a:xfrm>
          <a:prstGeom prst="rect">
            <a:avLst/>
          </a:prstGeom>
          <a:noFill/>
          <a:ln w="9525">
            <a:noFill/>
            <a:miter lim="800000"/>
            <a:headEnd/>
            <a:tailEnd/>
          </a:ln>
        </p:spPr>
        <p:txBody>
          <a:bodyPr>
            <a:prstTxWarp prst="textNoShape">
              <a:avLst/>
            </a:prstTxWarp>
            <a:spAutoFit/>
          </a:bodyPr>
          <a:lstStyle/>
          <a:p>
            <a:r>
              <a:rPr lang="en-US" altLang="zh-CN" sz="1100"/>
              <a:t>query</a:t>
            </a:r>
          </a:p>
        </p:txBody>
      </p:sp>
      <p:sp>
        <p:nvSpPr>
          <p:cNvPr id="18481" name="TextBox 56"/>
          <p:cNvSpPr txBox="1">
            <a:spLocks noChangeArrowheads="1"/>
          </p:cNvSpPr>
          <p:nvPr/>
        </p:nvSpPr>
        <p:spPr bwMode="auto">
          <a:xfrm>
            <a:off x="7696200" y="3462337"/>
            <a:ext cx="793750" cy="261938"/>
          </a:xfrm>
          <a:prstGeom prst="rect">
            <a:avLst/>
          </a:prstGeom>
          <a:noFill/>
          <a:ln w="9525">
            <a:noFill/>
            <a:miter lim="800000"/>
            <a:headEnd/>
            <a:tailEnd/>
          </a:ln>
        </p:spPr>
        <p:txBody>
          <a:bodyPr>
            <a:prstTxWarp prst="textNoShape">
              <a:avLst/>
            </a:prstTxWarp>
            <a:spAutoFit/>
          </a:bodyPr>
          <a:lstStyle/>
          <a:p>
            <a:r>
              <a:rPr lang="en-US" altLang="zh-CN" sz="1100"/>
              <a:t>query</a:t>
            </a:r>
          </a:p>
        </p:txBody>
      </p:sp>
      <p:sp>
        <p:nvSpPr>
          <p:cNvPr id="83" name="Rectangle 2"/>
          <p:cNvSpPr txBox="1">
            <a:spLocks noChangeArrowheads="1"/>
          </p:cNvSpPr>
          <p:nvPr/>
        </p:nvSpPr>
        <p:spPr>
          <a:xfrm>
            <a:off x="533400" y="0"/>
            <a:ext cx="8229600" cy="11398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070C0"/>
                </a:solidFill>
                <a:effectLst/>
                <a:uLnTx/>
                <a:uFillTx/>
                <a:latin typeface="+mj-lt"/>
                <a:ea typeface="+mj-ea"/>
                <a:cs typeface="+mj-cs"/>
              </a:rPr>
              <a:t>Search</a:t>
            </a:r>
          </a:p>
        </p:txBody>
      </p:sp>
      <p:sp>
        <p:nvSpPr>
          <p:cNvPr id="84" name="Rectangle 3"/>
          <p:cNvSpPr txBox="1">
            <a:spLocks noChangeArrowheads="1"/>
          </p:cNvSpPr>
          <p:nvPr/>
        </p:nvSpPr>
        <p:spPr bwMode="auto">
          <a:xfrm>
            <a:off x="304800" y="990600"/>
            <a:ext cx="86106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effectLst/>
                <a:uLnTx/>
                <a:uFillTx/>
                <a:latin typeface="+mn-lt"/>
                <a:ea typeface="+mn-ea"/>
                <a:cs typeface="+mn-cs"/>
              </a:rPr>
              <a:t>Keyword search:  </a:t>
            </a:r>
            <a:r>
              <a:rPr kumimoji="0" lang="en-US" sz="2400" b="0" i="0" u="none" strike="noStrike" kern="0" cap="none" spc="0" normalizeH="0" baseline="0" noProof="0" dirty="0" smtClean="0">
                <a:ln>
                  <a:noFill/>
                </a:ln>
                <a:solidFill>
                  <a:srgbClr val="00B050"/>
                </a:solidFill>
                <a:effectLst/>
                <a:uLnTx/>
                <a:uFillTx/>
                <a:latin typeface="+mn-lt"/>
                <a:ea typeface="+mn-ea"/>
                <a:cs typeface="+mn-cs"/>
              </a:rPr>
              <a:t>“Database, disorder risk”</a:t>
            </a: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lang="en-US" sz="2400" kern="0" dirty="0" smtClean="0"/>
              <a:t>Result should be </a:t>
            </a:r>
            <a:r>
              <a:rPr lang="en-US" sz="2400" kern="0" dirty="0" smtClean="0">
                <a:solidFill>
                  <a:srgbClr val="00B050"/>
                </a:solidFill>
              </a:rPr>
              <a:t>concise and informative</a:t>
            </a: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669925" marR="0" lvl="1" indent="-325438" algn="l" defTabSz="914400" rtl="0" eaLnBrk="1" fontAlgn="base" latinLnBrk="0" hangingPunct="1">
              <a:lnSpc>
                <a:spcPct val="100000"/>
              </a:lnSpc>
              <a:spcBef>
                <a:spcPct val="20000"/>
              </a:spcBef>
              <a:spcAft>
                <a:spcPct val="0"/>
              </a:spcAft>
              <a:buClr>
                <a:schemeClr val="accent2"/>
              </a:buClr>
              <a:buSzPct val="60000"/>
              <a:buFont typeface="Wingdings" pitchFamily="2" charset="2"/>
              <a:buChar char="q"/>
              <a:tabLst/>
              <a:defRPr/>
            </a:pPr>
            <a:endParaRPr kumimoji="0" lang="en-US" sz="9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55" name="Text Box 15"/>
          <p:cNvSpPr txBox="1">
            <a:spLocks noChangeArrowheads="1"/>
          </p:cNvSpPr>
          <p:nvPr/>
        </p:nvSpPr>
        <p:spPr bwMode="auto">
          <a:xfrm>
            <a:off x="2819400" y="20574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solidFill>
                  <a:srgbClr val="FF0000"/>
                </a:solidFill>
              </a:rPr>
              <a:t>W1</a:t>
            </a:r>
          </a:p>
        </p:txBody>
      </p:sp>
      <p:sp>
        <p:nvSpPr>
          <p:cNvPr id="56" name="Text Box 15"/>
          <p:cNvSpPr txBox="1">
            <a:spLocks noChangeArrowheads="1"/>
          </p:cNvSpPr>
          <p:nvPr/>
        </p:nvSpPr>
        <p:spPr bwMode="auto">
          <a:xfrm>
            <a:off x="3810000" y="205740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solidFill>
                  <a:srgbClr val="FF0000"/>
                </a:solidFill>
              </a:rPr>
              <a:t>W2</a:t>
            </a:r>
          </a:p>
        </p:txBody>
      </p:sp>
      <p:sp>
        <p:nvSpPr>
          <p:cNvPr id="57" name="Line 77"/>
          <p:cNvSpPr>
            <a:spLocks noChangeShapeType="1"/>
          </p:cNvSpPr>
          <p:nvPr/>
        </p:nvSpPr>
        <p:spPr bwMode="auto">
          <a:xfrm>
            <a:off x="3352800" y="2209798"/>
            <a:ext cx="685800" cy="2"/>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solidFill>
                <a:srgbClr val="FF0000"/>
              </a:solidFill>
            </a:endParaRPr>
          </a:p>
        </p:txBody>
      </p:sp>
      <p:sp>
        <p:nvSpPr>
          <p:cNvPr id="58" name="Line 77"/>
          <p:cNvSpPr>
            <a:spLocks noChangeShapeType="1"/>
          </p:cNvSpPr>
          <p:nvPr/>
        </p:nvSpPr>
        <p:spPr bwMode="auto">
          <a:xfrm flipV="1">
            <a:off x="4343400" y="2209800"/>
            <a:ext cx="784225" cy="7937"/>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solidFill>
                <a:srgbClr val="FF0000"/>
              </a:solidFill>
            </a:endParaRPr>
          </a:p>
        </p:txBody>
      </p:sp>
      <p:sp>
        <p:nvSpPr>
          <p:cNvPr id="59" name="Text Box 15"/>
          <p:cNvSpPr txBox="1">
            <a:spLocks noChangeArrowheads="1"/>
          </p:cNvSpPr>
          <p:nvPr/>
        </p:nvSpPr>
        <p:spPr bwMode="auto">
          <a:xfrm>
            <a:off x="5029200" y="20574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solidFill>
                  <a:srgbClr val="FF0000"/>
                </a:solidFill>
              </a:rPr>
              <a:t>W4</a:t>
            </a:r>
          </a:p>
        </p:txBody>
      </p:sp>
      <p:sp>
        <p:nvSpPr>
          <p:cNvPr id="60" name="TextBox 59"/>
          <p:cNvSpPr txBox="1"/>
          <p:nvPr/>
        </p:nvSpPr>
        <p:spPr>
          <a:xfrm>
            <a:off x="2895600" y="5934670"/>
            <a:ext cx="5468164" cy="923330"/>
          </a:xfrm>
          <a:prstGeom prst="rect">
            <a:avLst/>
          </a:prstGeom>
          <a:noFill/>
        </p:spPr>
        <p:txBody>
          <a:bodyPr wrap="none" rtlCol="0">
            <a:spAutoFit/>
          </a:bodyPr>
          <a:lstStyle/>
          <a:p>
            <a:r>
              <a:rPr lang="en-US" dirty="0" smtClean="0">
                <a:solidFill>
                  <a:schemeClr val="tx2"/>
                </a:solidFill>
              </a:rPr>
              <a:t>“WISE: a Workflow Information Search Engine”,</a:t>
            </a:r>
          </a:p>
          <a:p>
            <a:r>
              <a:rPr lang="en-US" dirty="0" smtClean="0">
                <a:solidFill>
                  <a:schemeClr val="tx2"/>
                </a:solidFill>
              </a:rPr>
              <a:t>(ICDE 2009)</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48"/>
                                        </p:tgtEl>
                                        <p:attrNameLst>
                                          <p:attrName>style.visibility</p:attrName>
                                        </p:attrNameLst>
                                      </p:cBhvr>
                                      <p:to>
                                        <p:strVal val="visible"/>
                                      </p:to>
                                    </p:set>
                                    <p:animEffect transition="in" filter="fade">
                                      <p:cBhvr>
                                        <p:cTn id="7" dur="2000"/>
                                        <p:tgtEl>
                                          <p:spTgt spid="184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fade">
                                      <p:cBhvr>
                                        <p:cTn id="12" dur="20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animBg="1"/>
      <p:bldP spid="18448"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5602" name="AutoShape 7"/>
          <p:cNvCxnSpPr>
            <a:cxnSpLocks noChangeShapeType="1"/>
            <a:stCxn id="25614" idx="1"/>
            <a:endCxn id="25608" idx="3"/>
          </p:cNvCxnSpPr>
          <p:nvPr/>
        </p:nvCxnSpPr>
        <p:spPr bwMode="auto">
          <a:xfrm rot="10800000" flipV="1">
            <a:off x="2184400" y="5519738"/>
            <a:ext cx="1011237" cy="3175"/>
          </a:xfrm>
          <a:prstGeom prst="straightConnector1">
            <a:avLst/>
          </a:prstGeom>
          <a:noFill/>
          <a:ln w="9525">
            <a:solidFill>
              <a:schemeClr val="tx1"/>
            </a:solidFill>
            <a:round/>
            <a:headEnd/>
            <a:tailEnd type="triangle" w="med" len="med"/>
          </a:ln>
        </p:spPr>
      </p:cxnSp>
      <p:sp>
        <p:nvSpPr>
          <p:cNvPr id="25603" name="Rectangle 9"/>
          <p:cNvSpPr>
            <a:spLocks noChangeArrowheads="1"/>
          </p:cNvSpPr>
          <p:nvPr/>
        </p:nvSpPr>
        <p:spPr bwMode="auto">
          <a:xfrm>
            <a:off x="1320800" y="2346325"/>
            <a:ext cx="379412" cy="287338"/>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I</a:t>
            </a:r>
          </a:p>
        </p:txBody>
      </p:sp>
      <p:cxnSp>
        <p:nvCxnSpPr>
          <p:cNvPr id="25604" name="AutoShape 10"/>
          <p:cNvCxnSpPr>
            <a:cxnSpLocks noChangeShapeType="1"/>
            <a:stCxn id="25603" idx="3"/>
            <a:endCxn id="25610" idx="1"/>
          </p:cNvCxnSpPr>
          <p:nvPr/>
        </p:nvCxnSpPr>
        <p:spPr bwMode="auto">
          <a:xfrm flipV="1">
            <a:off x="1700212" y="2489200"/>
            <a:ext cx="1709738" cy="1588"/>
          </a:xfrm>
          <a:prstGeom prst="straightConnector1">
            <a:avLst/>
          </a:prstGeom>
          <a:noFill/>
          <a:ln w="9525">
            <a:solidFill>
              <a:schemeClr val="tx1"/>
            </a:solidFill>
            <a:round/>
            <a:headEnd/>
            <a:tailEnd type="triangle" w="med" len="med"/>
          </a:ln>
        </p:spPr>
      </p:cxnSp>
      <p:sp>
        <p:nvSpPr>
          <p:cNvPr id="25605" name="Rectangle 11"/>
          <p:cNvSpPr>
            <a:spLocks noChangeArrowheads="1"/>
          </p:cNvSpPr>
          <p:nvPr/>
        </p:nvSpPr>
        <p:spPr bwMode="auto">
          <a:xfrm>
            <a:off x="1247775" y="6208713"/>
            <a:ext cx="504825" cy="360362"/>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O</a:t>
            </a:r>
          </a:p>
        </p:txBody>
      </p:sp>
      <p:cxnSp>
        <p:nvCxnSpPr>
          <p:cNvPr id="25606" name="AutoShape 12"/>
          <p:cNvCxnSpPr>
            <a:cxnSpLocks noChangeShapeType="1"/>
            <a:stCxn id="25608" idx="2"/>
            <a:endCxn id="25605" idx="0"/>
          </p:cNvCxnSpPr>
          <p:nvPr/>
        </p:nvCxnSpPr>
        <p:spPr bwMode="auto">
          <a:xfrm rot="16200000" flipH="1">
            <a:off x="1319212" y="6027738"/>
            <a:ext cx="361950" cy="0"/>
          </a:xfrm>
          <a:prstGeom prst="straightConnector1">
            <a:avLst/>
          </a:prstGeom>
          <a:noFill/>
          <a:ln w="9525">
            <a:solidFill>
              <a:schemeClr val="tx1"/>
            </a:solidFill>
            <a:round/>
            <a:headEnd/>
            <a:tailEnd type="triangle" w="med" len="med"/>
          </a:ln>
        </p:spPr>
      </p:cxnSp>
      <p:sp>
        <p:nvSpPr>
          <p:cNvPr id="25607" name="Text Box 16"/>
          <p:cNvSpPr txBox="1">
            <a:spLocks noChangeArrowheads="1"/>
          </p:cNvSpPr>
          <p:nvPr/>
        </p:nvSpPr>
        <p:spPr bwMode="auto">
          <a:xfrm>
            <a:off x="528637" y="4899025"/>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M2</a:t>
            </a:r>
          </a:p>
        </p:txBody>
      </p:sp>
      <p:sp>
        <p:nvSpPr>
          <p:cNvPr id="25608" name="Rectangle 17"/>
          <p:cNvSpPr>
            <a:spLocks noChangeArrowheads="1"/>
          </p:cNvSpPr>
          <p:nvPr/>
        </p:nvSpPr>
        <p:spPr bwMode="auto">
          <a:xfrm>
            <a:off x="815975" y="5199063"/>
            <a:ext cx="1368425" cy="647700"/>
          </a:xfrm>
          <a:prstGeom prst="rect">
            <a:avLst/>
          </a:prstGeom>
          <a:solidFill>
            <a:schemeClr val="accent3"/>
          </a:solidFill>
          <a:ln w="9525">
            <a:solidFill>
              <a:schemeClr val="tx1"/>
            </a:solidFill>
            <a:miter lim="800000"/>
            <a:headEnd/>
            <a:tailEnd/>
          </a:ln>
        </p:spPr>
        <p:txBody>
          <a:bodyPr wrap="none" anchor="ctr">
            <a:prstTxWarp prst="textNoShape">
              <a:avLst/>
            </a:prstTxWarp>
          </a:bodyPr>
          <a:lstStyle/>
          <a:p>
            <a:pPr algn="ctr"/>
            <a:r>
              <a:rPr lang="fr-FR" altLang="zh-CN" sz="1600" b="1" dirty="0" err="1"/>
              <a:t>Evaluate</a:t>
            </a:r>
            <a:endParaRPr lang="fr-FR" altLang="zh-CN" sz="1600" b="1" dirty="0"/>
          </a:p>
          <a:p>
            <a:pPr algn="ctr"/>
            <a:r>
              <a:rPr lang="fr-FR" altLang="zh-CN" sz="1600" b="1" u="sng" dirty="0" err="1"/>
              <a:t>Disorder</a:t>
            </a:r>
            <a:r>
              <a:rPr lang="fr-FR" altLang="zh-CN" sz="1600" b="1" u="sng" dirty="0"/>
              <a:t> </a:t>
            </a:r>
            <a:r>
              <a:rPr lang="fr-FR" altLang="zh-CN" sz="1600" b="1" u="sng" dirty="0" err="1"/>
              <a:t>Risk</a:t>
            </a:r>
            <a:endParaRPr lang="fr-FR" altLang="zh-CN" sz="1600" b="1" u="sng" dirty="0"/>
          </a:p>
        </p:txBody>
      </p:sp>
      <p:sp>
        <p:nvSpPr>
          <p:cNvPr id="25609" name="Text Box 48"/>
          <p:cNvSpPr txBox="1">
            <a:spLocks noChangeArrowheads="1"/>
          </p:cNvSpPr>
          <p:nvPr/>
        </p:nvSpPr>
        <p:spPr bwMode="auto">
          <a:xfrm>
            <a:off x="3236912" y="18034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M3</a:t>
            </a:r>
          </a:p>
        </p:txBody>
      </p:sp>
      <p:sp>
        <p:nvSpPr>
          <p:cNvPr id="25610" name="Rectangle 49"/>
          <p:cNvSpPr>
            <a:spLocks noChangeArrowheads="1"/>
          </p:cNvSpPr>
          <p:nvPr/>
        </p:nvSpPr>
        <p:spPr bwMode="auto">
          <a:xfrm>
            <a:off x="3409950" y="2136775"/>
            <a:ext cx="1555750" cy="70485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Expand SNP</a:t>
            </a:r>
          </a:p>
          <a:p>
            <a:pPr algn="ctr"/>
            <a:r>
              <a:rPr lang="fr-FR" altLang="zh-CN" sz="1600" b="1"/>
              <a:t>Set</a:t>
            </a:r>
          </a:p>
        </p:txBody>
      </p:sp>
      <p:cxnSp>
        <p:nvCxnSpPr>
          <p:cNvPr id="25611" name="AutoShape 50"/>
          <p:cNvCxnSpPr>
            <a:cxnSpLocks noChangeShapeType="1"/>
            <a:stCxn id="25610" idx="2"/>
            <a:endCxn id="25612" idx="0"/>
          </p:cNvCxnSpPr>
          <p:nvPr/>
        </p:nvCxnSpPr>
        <p:spPr bwMode="auto">
          <a:xfrm rot="5400000">
            <a:off x="4004468" y="3018632"/>
            <a:ext cx="360363" cy="6350"/>
          </a:xfrm>
          <a:prstGeom prst="straightConnector1">
            <a:avLst/>
          </a:prstGeom>
          <a:noFill/>
          <a:ln w="9525">
            <a:solidFill>
              <a:schemeClr val="tx1"/>
            </a:solidFill>
            <a:round/>
            <a:headEnd/>
            <a:tailEnd type="triangle" w="med" len="med"/>
          </a:ln>
        </p:spPr>
      </p:cxnSp>
      <p:sp>
        <p:nvSpPr>
          <p:cNvPr id="25612" name="Rectangle 65"/>
          <p:cNvSpPr>
            <a:spLocks noChangeArrowheads="1"/>
          </p:cNvSpPr>
          <p:nvPr/>
        </p:nvSpPr>
        <p:spPr bwMode="auto">
          <a:xfrm>
            <a:off x="3276600" y="3201988"/>
            <a:ext cx="1809750" cy="576262"/>
          </a:xfrm>
          <a:prstGeom prst="rect">
            <a:avLst/>
          </a:prstGeom>
          <a:solidFill>
            <a:srgbClr val="B4DE86"/>
          </a:solidFill>
          <a:ln w="9525">
            <a:solidFill>
              <a:schemeClr val="tx1"/>
            </a:solidFill>
            <a:miter lim="800000"/>
            <a:headEnd/>
            <a:tailEnd/>
          </a:ln>
        </p:spPr>
        <p:txBody>
          <a:bodyPr wrap="none" anchor="ctr">
            <a:prstTxWarp prst="textNoShape">
              <a:avLst/>
            </a:prstTxWarp>
          </a:bodyPr>
          <a:lstStyle/>
          <a:p>
            <a:pPr algn="ctr"/>
            <a:r>
              <a:rPr lang="fr-FR" altLang="zh-CN" sz="1600" b="1" dirty="0" err="1"/>
              <a:t>Generate</a:t>
            </a:r>
            <a:endParaRPr lang="fr-FR" altLang="zh-CN" sz="1600" b="1" dirty="0"/>
          </a:p>
          <a:p>
            <a:pPr algn="ctr"/>
            <a:r>
              <a:rPr lang="fr-FR" altLang="zh-CN" sz="1600" b="1" u="sng" dirty="0" err="1"/>
              <a:t>Database</a:t>
            </a:r>
            <a:r>
              <a:rPr lang="fr-FR" altLang="zh-CN" sz="1600" b="1" dirty="0"/>
              <a:t> </a:t>
            </a:r>
            <a:r>
              <a:rPr lang="fr-FR" altLang="zh-CN" sz="1600" b="1" dirty="0" err="1"/>
              <a:t>Queries</a:t>
            </a:r>
            <a:endParaRPr lang="fr-FR" altLang="zh-CN" sz="1600" b="1" dirty="0"/>
          </a:p>
        </p:txBody>
      </p:sp>
      <p:sp>
        <p:nvSpPr>
          <p:cNvPr id="25613" name="Rectangle 66"/>
          <p:cNvSpPr>
            <a:spLocks noChangeArrowheads="1"/>
          </p:cNvSpPr>
          <p:nvPr/>
        </p:nvSpPr>
        <p:spPr bwMode="auto">
          <a:xfrm>
            <a:off x="2971800" y="4191000"/>
            <a:ext cx="1143000" cy="5334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Query</a:t>
            </a:r>
          </a:p>
          <a:p>
            <a:pPr algn="ctr"/>
            <a:r>
              <a:rPr lang="fr-FR" altLang="zh-CN" sz="1600" b="1"/>
              <a:t>OMIM</a:t>
            </a:r>
          </a:p>
        </p:txBody>
      </p:sp>
      <p:sp>
        <p:nvSpPr>
          <p:cNvPr id="25614" name="Rectangle 67"/>
          <p:cNvSpPr>
            <a:spLocks noChangeArrowheads="1"/>
          </p:cNvSpPr>
          <p:nvPr/>
        </p:nvSpPr>
        <p:spPr bwMode="auto">
          <a:xfrm>
            <a:off x="3195637" y="5240338"/>
            <a:ext cx="2024063" cy="5588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Combine</a:t>
            </a:r>
          </a:p>
          <a:p>
            <a:pPr algn="ctr"/>
            <a:r>
              <a:rPr lang="fr-FR" altLang="zh-CN" sz="1600" b="1"/>
              <a:t>Disorder Sets</a:t>
            </a:r>
          </a:p>
        </p:txBody>
      </p:sp>
      <p:cxnSp>
        <p:nvCxnSpPr>
          <p:cNvPr id="25615" name="AutoShape 68"/>
          <p:cNvCxnSpPr>
            <a:cxnSpLocks noChangeShapeType="1"/>
            <a:stCxn id="25612" idx="2"/>
            <a:endCxn id="25613" idx="0"/>
          </p:cNvCxnSpPr>
          <p:nvPr/>
        </p:nvCxnSpPr>
        <p:spPr bwMode="auto">
          <a:xfrm rot="5400000">
            <a:off x="3656013" y="3665537"/>
            <a:ext cx="412750" cy="638175"/>
          </a:xfrm>
          <a:prstGeom prst="straightConnector1">
            <a:avLst/>
          </a:prstGeom>
          <a:noFill/>
          <a:ln w="9525">
            <a:solidFill>
              <a:schemeClr val="tx1"/>
            </a:solidFill>
            <a:round/>
            <a:headEnd/>
            <a:tailEnd type="triangle" w="med" len="med"/>
          </a:ln>
        </p:spPr>
      </p:cxnSp>
      <p:cxnSp>
        <p:nvCxnSpPr>
          <p:cNvPr id="25616" name="AutoShape 69"/>
          <p:cNvCxnSpPr>
            <a:cxnSpLocks noChangeShapeType="1"/>
            <a:stCxn id="25613" idx="2"/>
            <a:endCxn id="25614" idx="0"/>
          </p:cNvCxnSpPr>
          <p:nvPr/>
        </p:nvCxnSpPr>
        <p:spPr bwMode="auto">
          <a:xfrm rot="16200000" flipH="1">
            <a:off x="3617912" y="4649788"/>
            <a:ext cx="515938" cy="665162"/>
          </a:xfrm>
          <a:prstGeom prst="straightConnector1">
            <a:avLst/>
          </a:prstGeom>
          <a:noFill/>
          <a:ln w="9525">
            <a:solidFill>
              <a:schemeClr val="tx1"/>
            </a:solidFill>
            <a:round/>
            <a:headEnd/>
            <a:tailEnd type="triangle" w="med" len="med"/>
          </a:ln>
        </p:spPr>
      </p:cxnSp>
      <p:sp>
        <p:nvSpPr>
          <p:cNvPr id="25617" name="Text Box 72"/>
          <p:cNvSpPr txBox="1">
            <a:spLocks noChangeArrowheads="1"/>
          </p:cNvSpPr>
          <p:nvPr/>
        </p:nvSpPr>
        <p:spPr bwMode="auto">
          <a:xfrm>
            <a:off x="2659062" y="3086100"/>
            <a:ext cx="720725"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M5</a:t>
            </a:r>
          </a:p>
        </p:txBody>
      </p:sp>
      <p:sp>
        <p:nvSpPr>
          <p:cNvPr id="25618" name="Text Box 73"/>
          <p:cNvSpPr txBox="1">
            <a:spLocks noChangeArrowheads="1"/>
          </p:cNvSpPr>
          <p:nvPr/>
        </p:nvSpPr>
        <p:spPr bwMode="auto">
          <a:xfrm>
            <a:off x="2195512" y="4216400"/>
            <a:ext cx="1057275"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M6</a:t>
            </a:r>
          </a:p>
        </p:txBody>
      </p:sp>
      <p:sp>
        <p:nvSpPr>
          <p:cNvPr id="25619" name="Text Box 74"/>
          <p:cNvSpPr txBox="1">
            <a:spLocks noChangeArrowheads="1"/>
          </p:cNvSpPr>
          <p:nvPr/>
        </p:nvSpPr>
        <p:spPr bwMode="auto">
          <a:xfrm>
            <a:off x="2678112" y="5053013"/>
            <a:ext cx="649288"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M8</a:t>
            </a:r>
          </a:p>
        </p:txBody>
      </p:sp>
      <p:sp>
        <p:nvSpPr>
          <p:cNvPr id="25620" name="Rectangle 66"/>
          <p:cNvSpPr>
            <a:spLocks noChangeArrowheads="1"/>
          </p:cNvSpPr>
          <p:nvPr/>
        </p:nvSpPr>
        <p:spPr bwMode="auto">
          <a:xfrm>
            <a:off x="4343400" y="4217988"/>
            <a:ext cx="1143000" cy="506412"/>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Query</a:t>
            </a:r>
          </a:p>
          <a:p>
            <a:pPr algn="ctr"/>
            <a:r>
              <a:rPr lang="fr-FR" altLang="zh-CN" sz="1600" b="1"/>
              <a:t>PubMed</a:t>
            </a:r>
          </a:p>
        </p:txBody>
      </p:sp>
      <p:sp>
        <p:nvSpPr>
          <p:cNvPr id="25621" name="Text Box 74"/>
          <p:cNvSpPr txBox="1">
            <a:spLocks noChangeArrowheads="1"/>
          </p:cNvSpPr>
          <p:nvPr/>
        </p:nvSpPr>
        <p:spPr bwMode="auto">
          <a:xfrm>
            <a:off x="5191125" y="4267200"/>
            <a:ext cx="1057275"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M7</a:t>
            </a:r>
          </a:p>
        </p:txBody>
      </p:sp>
      <p:cxnSp>
        <p:nvCxnSpPr>
          <p:cNvPr id="25622" name="AutoShape 68"/>
          <p:cNvCxnSpPr>
            <a:cxnSpLocks noChangeShapeType="1"/>
            <a:stCxn id="25612" idx="2"/>
            <a:endCxn id="25620" idx="0"/>
          </p:cNvCxnSpPr>
          <p:nvPr/>
        </p:nvCxnSpPr>
        <p:spPr bwMode="auto">
          <a:xfrm rot="16200000" flipH="1">
            <a:off x="4328319" y="3631406"/>
            <a:ext cx="439738" cy="733425"/>
          </a:xfrm>
          <a:prstGeom prst="straightConnector1">
            <a:avLst/>
          </a:prstGeom>
          <a:noFill/>
          <a:ln w="9525">
            <a:solidFill>
              <a:schemeClr val="tx1"/>
            </a:solidFill>
            <a:round/>
            <a:headEnd/>
            <a:tailEnd type="triangle" w="med" len="med"/>
          </a:ln>
        </p:spPr>
      </p:cxnSp>
      <p:cxnSp>
        <p:nvCxnSpPr>
          <p:cNvPr id="25623" name="AutoShape 69"/>
          <p:cNvCxnSpPr>
            <a:cxnSpLocks noChangeShapeType="1"/>
            <a:stCxn id="25620" idx="2"/>
            <a:endCxn id="25614" idx="0"/>
          </p:cNvCxnSpPr>
          <p:nvPr/>
        </p:nvCxnSpPr>
        <p:spPr bwMode="auto">
          <a:xfrm rot="5400000">
            <a:off x="4303712" y="4629150"/>
            <a:ext cx="515938" cy="706438"/>
          </a:xfrm>
          <a:prstGeom prst="straightConnector1">
            <a:avLst/>
          </a:prstGeom>
          <a:noFill/>
          <a:ln w="9525">
            <a:solidFill>
              <a:schemeClr val="tx1"/>
            </a:solidFill>
            <a:round/>
            <a:headEnd/>
            <a:tailEnd type="triangle" w="med" len="med"/>
          </a:ln>
        </p:spPr>
      </p:cxnSp>
      <p:sp>
        <p:nvSpPr>
          <p:cNvPr id="25624" name="TextBox 47"/>
          <p:cNvSpPr txBox="1">
            <a:spLocks noChangeArrowheads="1"/>
          </p:cNvSpPr>
          <p:nvPr/>
        </p:nvSpPr>
        <p:spPr bwMode="auto">
          <a:xfrm>
            <a:off x="1906587" y="2203450"/>
            <a:ext cx="1141413" cy="260350"/>
          </a:xfrm>
          <a:prstGeom prst="rect">
            <a:avLst/>
          </a:prstGeom>
          <a:noFill/>
          <a:ln w="9525">
            <a:noFill/>
            <a:miter lim="800000"/>
            <a:headEnd/>
            <a:tailEnd/>
          </a:ln>
        </p:spPr>
        <p:txBody>
          <a:bodyPr wrap="none">
            <a:prstTxWarp prst="textNoShape">
              <a:avLst/>
            </a:prstTxWarp>
            <a:spAutoFit/>
          </a:bodyPr>
          <a:lstStyle/>
          <a:p>
            <a:r>
              <a:rPr lang="en-US" altLang="zh-CN" sz="1100"/>
              <a:t>SNPs, ethnicity</a:t>
            </a:r>
          </a:p>
        </p:txBody>
      </p:sp>
      <p:sp>
        <p:nvSpPr>
          <p:cNvPr id="25625" name="TextBox 50"/>
          <p:cNvSpPr txBox="1">
            <a:spLocks noChangeArrowheads="1"/>
          </p:cNvSpPr>
          <p:nvPr/>
        </p:nvSpPr>
        <p:spPr bwMode="auto">
          <a:xfrm>
            <a:off x="1049337" y="1731963"/>
            <a:ext cx="1439863" cy="601662"/>
          </a:xfrm>
          <a:prstGeom prst="rect">
            <a:avLst/>
          </a:prstGeom>
          <a:noFill/>
          <a:ln w="9525">
            <a:noFill/>
            <a:miter lim="800000"/>
            <a:headEnd/>
            <a:tailEnd/>
          </a:ln>
        </p:spPr>
        <p:txBody>
          <a:bodyPr>
            <a:prstTxWarp prst="textNoShape">
              <a:avLst/>
            </a:prstTxWarp>
            <a:spAutoFit/>
          </a:bodyPr>
          <a:lstStyle/>
          <a:p>
            <a:r>
              <a:rPr lang="en-US" altLang="zh-CN" sz="1100" dirty="0"/>
              <a:t>lifestyle, family history, physical symptoms</a:t>
            </a:r>
          </a:p>
        </p:txBody>
      </p:sp>
      <p:sp>
        <p:nvSpPr>
          <p:cNvPr id="25626" name="TextBox 49"/>
          <p:cNvSpPr txBox="1">
            <a:spLocks noChangeArrowheads="1"/>
          </p:cNvSpPr>
          <p:nvPr/>
        </p:nvSpPr>
        <p:spPr bwMode="auto">
          <a:xfrm>
            <a:off x="3008312" y="4786313"/>
            <a:ext cx="765175" cy="261937"/>
          </a:xfrm>
          <a:prstGeom prst="rect">
            <a:avLst/>
          </a:prstGeom>
          <a:noFill/>
          <a:ln w="9525">
            <a:noFill/>
            <a:miter lim="800000"/>
            <a:headEnd/>
            <a:tailEnd/>
          </a:ln>
        </p:spPr>
        <p:txBody>
          <a:bodyPr wrap="none">
            <a:prstTxWarp prst="textNoShape">
              <a:avLst/>
            </a:prstTxWarp>
            <a:spAutoFit/>
          </a:bodyPr>
          <a:lstStyle/>
          <a:p>
            <a:r>
              <a:rPr lang="en-US" altLang="zh-CN" sz="1100"/>
              <a:t>disorders</a:t>
            </a:r>
          </a:p>
        </p:txBody>
      </p:sp>
      <p:sp>
        <p:nvSpPr>
          <p:cNvPr id="25627" name="TextBox 50"/>
          <p:cNvSpPr txBox="1">
            <a:spLocks noChangeArrowheads="1"/>
          </p:cNvSpPr>
          <p:nvPr/>
        </p:nvSpPr>
        <p:spPr bwMode="auto">
          <a:xfrm>
            <a:off x="1104900" y="5848350"/>
            <a:ext cx="796925" cy="261938"/>
          </a:xfrm>
          <a:prstGeom prst="rect">
            <a:avLst/>
          </a:prstGeom>
          <a:noFill/>
          <a:ln w="9525">
            <a:noFill/>
            <a:miter lim="800000"/>
            <a:headEnd/>
            <a:tailEnd/>
          </a:ln>
        </p:spPr>
        <p:txBody>
          <a:bodyPr wrap="none">
            <a:prstTxWarp prst="textNoShape">
              <a:avLst/>
            </a:prstTxWarp>
            <a:spAutoFit/>
          </a:bodyPr>
          <a:lstStyle/>
          <a:p>
            <a:r>
              <a:rPr lang="en-US" altLang="zh-CN" sz="1100"/>
              <a:t>prognosis</a:t>
            </a:r>
          </a:p>
        </p:txBody>
      </p:sp>
      <p:sp>
        <p:nvSpPr>
          <p:cNvPr id="25628" name="TextBox 47"/>
          <p:cNvSpPr txBox="1">
            <a:spLocks noChangeArrowheads="1"/>
          </p:cNvSpPr>
          <p:nvPr/>
        </p:nvSpPr>
        <p:spPr bwMode="auto">
          <a:xfrm>
            <a:off x="3595687" y="2897188"/>
            <a:ext cx="546100" cy="261937"/>
          </a:xfrm>
          <a:prstGeom prst="rect">
            <a:avLst/>
          </a:prstGeom>
          <a:noFill/>
          <a:ln w="9525">
            <a:noFill/>
            <a:miter lim="800000"/>
            <a:headEnd/>
            <a:tailEnd/>
          </a:ln>
        </p:spPr>
        <p:txBody>
          <a:bodyPr wrap="none">
            <a:prstTxWarp prst="textNoShape">
              <a:avLst/>
            </a:prstTxWarp>
            <a:spAutoFit/>
          </a:bodyPr>
          <a:lstStyle/>
          <a:p>
            <a:r>
              <a:rPr lang="en-US" altLang="zh-CN" sz="1100"/>
              <a:t>SNPs</a:t>
            </a:r>
          </a:p>
        </p:txBody>
      </p:sp>
      <p:sp>
        <p:nvSpPr>
          <p:cNvPr id="25629" name="TextBox 53"/>
          <p:cNvSpPr txBox="1">
            <a:spLocks noChangeArrowheads="1"/>
          </p:cNvSpPr>
          <p:nvPr/>
        </p:nvSpPr>
        <p:spPr bwMode="auto">
          <a:xfrm>
            <a:off x="2314575" y="5276850"/>
            <a:ext cx="1131887" cy="261938"/>
          </a:xfrm>
          <a:prstGeom prst="rect">
            <a:avLst/>
          </a:prstGeom>
          <a:noFill/>
          <a:ln w="9525">
            <a:noFill/>
            <a:miter lim="800000"/>
            <a:headEnd/>
            <a:tailEnd/>
          </a:ln>
        </p:spPr>
        <p:txBody>
          <a:bodyPr>
            <a:prstTxWarp prst="textNoShape">
              <a:avLst/>
            </a:prstTxWarp>
            <a:spAutoFit/>
          </a:bodyPr>
          <a:lstStyle/>
          <a:p>
            <a:r>
              <a:rPr lang="en-US" altLang="zh-CN" sz="1100"/>
              <a:t>disorders</a:t>
            </a:r>
          </a:p>
        </p:txBody>
      </p:sp>
      <p:sp>
        <p:nvSpPr>
          <p:cNvPr id="25630" name="TextBox 54"/>
          <p:cNvSpPr txBox="1">
            <a:spLocks noChangeArrowheads="1"/>
          </p:cNvSpPr>
          <p:nvPr/>
        </p:nvSpPr>
        <p:spPr bwMode="auto">
          <a:xfrm>
            <a:off x="4729162" y="4800600"/>
            <a:ext cx="1131888" cy="261938"/>
          </a:xfrm>
          <a:prstGeom prst="rect">
            <a:avLst/>
          </a:prstGeom>
          <a:noFill/>
          <a:ln w="9525">
            <a:noFill/>
            <a:miter lim="800000"/>
            <a:headEnd/>
            <a:tailEnd/>
          </a:ln>
        </p:spPr>
        <p:txBody>
          <a:bodyPr>
            <a:prstTxWarp prst="textNoShape">
              <a:avLst/>
            </a:prstTxWarp>
            <a:spAutoFit/>
          </a:bodyPr>
          <a:lstStyle/>
          <a:p>
            <a:r>
              <a:rPr lang="en-US" altLang="zh-CN" sz="1100"/>
              <a:t>disorders</a:t>
            </a:r>
          </a:p>
        </p:txBody>
      </p:sp>
      <p:sp>
        <p:nvSpPr>
          <p:cNvPr id="25631" name="TextBox 55"/>
          <p:cNvSpPr txBox="1">
            <a:spLocks noChangeArrowheads="1"/>
          </p:cNvSpPr>
          <p:nvPr/>
        </p:nvSpPr>
        <p:spPr bwMode="auto">
          <a:xfrm>
            <a:off x="3257550" y="3805238"/>
            <a:ext cx="795337" cy="261937"/>
          </a:xfrm>
          <a:prstGeom prst="rect">
            <a:avLst/>
          </a:prstGeom>
          <a:noFill/>
          <a:ln w="9525">
            <a:noFill/>
            <a:miter lim="800000"/>
            <a:headEnd/>
            <a:tailEnd/>
          </a:ln>
        </p:spPr>
        <p:txBody>
          <a:bodyPr>
            <a:prstTxWarp prst="textNoShape">
              <a:avLst/>
            </a:prstTxWarp>
            <a:spAutoFit/>
          </a:bodyPr>
          <a:lstStyle/>
          <a:p>
            <a:r>
              <a:rPr lang="en-US" altLang="zh-CN" sz="1100"/>
              <a:t>query</a:t>
            </a:r>
          </a:p>
        </p:txBody>
      </p:sp>
      <p:sp>
        <p:nvSpPr>
          <p:cNvPr id="25632" name="TextBox 56"/>
          <p:cNvSpPr txBox="1">
            <a:spLocks noChangeArrowheads="1"/>
          </p:cNvSpPr>
          <p:nvPr/>
        </p:nvSpPr>
        <p:spPr bwMode="auto">
          <a:xfrm>
            <a:off x="4560887" y="3811588"/>
            <a:ext cx="793750" cy="261937"/>
          </a:xfrm>
          <a:prstGeom prst="rect">
            <a:avLst/>
          </a:prstGeom>
          <a:noFill/>
          <a:ln w="9525">
            <a:noFill/>
            <a:miter lim="800000"/>
            <a:headEnd/>
            <a:tailEnd/>
          </a:ln>
        </p:spPr>
        <p:txBody>
          <a:bodyPr>
            <a:prstTxWarp prst="textNoShape">
              <a:avLst/>
            </a:prstTxWarp>
            <a:spAutoFit/>
          </a:bodyPr>
          <a:lstStyle/>
          <a:p>
            <a:r>
              <a:rPr lang="en-US" altLang="zh-CN" sz="1100"/>
              <a:t>query</a:t>
            </a:r>
          </a:p>
        </p:txBody>
      </p:sp>
      <p:cxnSp>
        <p:nvCxnSpPr>
          <p:cNvPr id="25633" name="AutoShape 69"/>
          <p:cNvCxnSpPr>
            <a:cxnSpLocks noChangeShapeType="1"/>
            <a:stCxn id="25603" idx="2"/>
            <a:endCxn id="25608" idx="0"/>
          </p:cNvCxnSpPr>
          <p:nvPr/>
        </p:nvCxnSpPr>
        <p:spPr bwMode="auto">
          <a:xfrm rot="5400000">
            <a:off x="223044" y="3910806"/>
            <a:ext cx="2565400" cy="11113"/>
          </a:xfrm>
          <a:prstGeom prst="straightConnector1">
            <a:avLst/>
          </a:prstGeom>
          <a:noFill/>
          <a:ln w="9525">
            <a:solidFill>
              <a:schemeClr val="tx1"/>
            </a:solidFill>
            <a:round/>
            <a:headEnd/>
            <a:tailEnd type="triangle" w="med" len="med"/>
          </a:ln>
        </p:spPr>
      </p:cxnSp>
      <p:sp>
        <p:nvSpPr>
          <p:cNvPr id="34" name="Title 33"/>
          <p:cNvSpPr>
            <a:spLocks noGrp="1"/>
          </p:cNvSpPr>
          <p:nvPr>
            <p:ph type="title"/>
          </p:nvPr>
        </p:nvSpPr>
        <p:spPr/>
        <p:txBody>
          <a:bodyPr>
            <a:normAutofit fontScale="90000"/>
          </a:bodyPr>
          <a:lstStyle/>
          <a:p>
            <a:r>
              <a:rPr lang="en-US" dirty="0" smtClean="0">
                <a:solidFill>
                  <a:schemeClr val="accent1"/>
                </a:solidFill>
              </a:rPr>
              <a:t>Result of “database, disorder risk” </a:t>
            </a:r>
            <a:endParaRPr lang="en-US" dirty="0">
              <a:solidFill>
                <a:schemeClr val="accent1"/>
              </a:solidFill>
            </a:endParaRPr>
          </a:p>
        </p:txBody>
      </p:sp>
      <p:sp>
        <p:nvSpPr>
          <p:cNvPr id="35" name="Text Box 15"/>
          <p:cNvSpPr txBox="1">
            <a:spLocks noChangeArrowheads="1"/>
          </p:cNvSpPr>
          <p:nvPr/>
        </p:nvSpPr>
        <p:spPr bwMode="auto">
          <a:xfrm>
            <a:off x="5867400" y="24384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solidFill>
                  <a:srgbClr val="FF0000"/>
                </a:solidFill>
              </a:rPr>
              <a:t>W1</a:t>
            </a:r>
          </a:p>
        </p:txBody>
      </p:sp>
      <p:sp>
        <p:nvSpPr>
          <p:cNvPr id="36" name="Text Box 15"/>
          <p:cNvSpPr txBox="1">
            <a:spLocks noChangeArrowheads="1"/>
          </p:cNvSpPr>
          <p:nvPr/>
        </p:nvSpPr>
        <p:spPr bwMode="auto">
          <a:xfrm>
            <a:off x="6858000" y="243840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solidFill>
                  <a:srgbClr val="FF0000"/>
                </a:solidFill>
              </a:rPr>
              <a:t>W2</a:t>
            </a:r>
          </a:p>
        </p:txBody>
      </p:sp>
      <p:sp>
        <p:nvSpPr>
          <p:cNvPr id="37" name="Line 77"/>
          <p:cNvSpPr>
            <a:spLocks noChangeShapeType="1"/>
          </p:cNvSpPr>
          <p:nvPr/>
        </p:nvSpPr>
        <p:spPr bwMode="auto">
          <a:xfrm>
            <a:off x="6400800" y="2590798"/>
            <a:ext cx="685800" cy="2"/>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solidFill>
                <a:srgbClr val="FF0000"/>
              </a:solidFill>
            </a:endParaRPr>
          </a:p>
        </p:txBody>
      </p:sp>
      <p:sp>
        <p:nvSpPr>
          <p:cNvPr id="38" name="Line 77"/>
          <p:cNvSpPr>
            <a:spLocks noChangeShapeType="1"/>
          </p:cNvSpPr>
          <p:nvPr/>
        </p:nvSpPr>
        <p:spPr bwMode="auto">
          <a:xfrm flipV="1">
            <a:off x="7391400" y="2590800"/>
            <a:ext cx="784225" cy="7937"/>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solidFill>
                <a:srgbClr val="FF0000"/>
              </a:solidFill>
            </a:endParaRPr>
          </a:p>
        </p:txBody>
      </p:sp>
      <p:sp>
        <p:nvSpPr>
          <p:cNvPr id="39" name="Text Box 15"/>
          <p:cNvSpPr txBox="1">
            <a:spLocks noChangeArrowheads="1"/>
          </p:cNvSpPr>
          <p:nvPr/>
        </p:nvSpPr>
        <p:spPr bwMode="auto">
          <a:xfrm>
            <a:off x="8077200" y="24384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solidFill>
                  <a:srgbClr val="FF0000"/>
                </a:solidFill>
              </a:rPr>
              <a:t>W4</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p>
            <a:fld id="{31F96218-9038-A246-AB26-2AF6E28835E1}" type="slidenum">
              <a:rPr lang="en-US"/>
              <a:pPr/>
              <a:t>2</a:t>
            </a:fld>
            <a:endParaRPr lang="en-US"/>
          </a:p>
        </p:txBody>
      </p:sp>
      <p:sp>
        <p:nvSpPr>
          <p:cNvPr id="234498" name="Rectangle 2"/>
          <p:cNvSpPr>
            <a:spLocks noGrp="1" noChangeArrowheads="1"/>
          </p:cNvSpPr>
          <p:nvPr>
            <p:ph type="title"/>
          </p:nvPr>
        </p:nvSpPr>
        <p:spPr>
          <a:xfrm>
            <a:off x="685800" y="304800"/>
            <a:ext cx="8150225" cy="536575"/>
          </a:xfrm>
        </p:spPr>
        <p:txBody>
          <a:bodyPr>
            <a:normAutofit fontScale="90000"/>
          </a:bodyPr>
          <a:lstStyle/>
          <a:p>
            <a:pPr eaLnBrk="1" hangingPunct="1">
              <a:defRPr/>
            </a:pPr>
            <a:r>
              <a:rPr lang="en-US" dirty="0" smtClean="0">
                <a:solidFill>
                  <a:schemeClr val="accent1"/>
                </a:solidFill>
              </a:rPr>
              <a:t>Science has been revolutionized</a:t>
            </a:r>
          </a:p>
        </p:txBody>
      </p:sp>
      <p:sp>
        <p:nvSpPr>
          <p:cNvPr id="234499" name="Rectangle 3"/>
          <p:cNvSpPr>
            <a:spLocks noGrp="1" noChangeArrowheads="1"/>
          </p:cNvSpPr>
          <p:nvPr>
            <p:ph type="body" idx="1"/>
          </p:nvPr>
        </p:nvSpPr>
        <p:spPr>
          <a:xfrm>
            <a:off x="533400" y="1066800"/>
            <a:ext cx="7848600" cy="5562600"/>
          </a:xfrm>
        </p:spPr>
        <p:txBody>
          <a:bodyPr>
            <a:normAutofit/>
          </a:bodyPr>
          <a:lstStyle/>
          <a:p>
            <a:pPr eaLnBrk="1" hangingPunct="1"/>
            <a:endParaRPr lang="en-US" dirty="0" smtClean="0"/>
          </a:p>
          <a:p>
            <a:pPr eaLnBrk="1" hangingPunct="1"/>
            <a:r>
              <a:rPr lang="en-US" dirty="0" smtClean="0"/>
              <a:t>High</a:t>
            </a:r>
            <a:r>
              <a:rPr lang="en-US" dirty="0"/>
              <a:t>-throughput technologies generate</a:t>
            </a:r>
            <a:r>
              <a:rPr lang="en-US" dirty="0" smtClean="0"/>
              <a:t> </a:t>
            </a:r>
            <a:r>
              <a:rPr lang="en-US" dirty="0" smtClean="0">
                <a:effectLst>
                  <a:outerShdw blurRad="38100" dist="38100" dir="2700000" algn="tl">
                    <a:srgbClr val="DDDDDD"/>
                  </a:outerShdw>
                </a:effectLst>
              </a:rPr>
              <a:t>floods of </a:t>
            </a:r>
            <a:r>
              <a:rPr lang="en-US" dirty="0">
                <a:effectLst>
                  <a:outerShdw blurRad="38100" dist="38100" dir="2700000" algn="tl">
                    <a:srgbClr val="DDDDDD"/>
                  </a:outerShdw>
                </a:effectLst>
              </a:rPr>
              <a:t>data</a:t>
            </a:r>
            <a:r>
              <a:rPr lang="en-US" dirty="0"/>
              <a:t>, which must be analyzed to create knowledge</a:t>
            </a:r>
            <a:r>
              <a:rPr lang="en-US" dirty="0" smtClean="0"/>
              <a:t>.</a:t>
            </a:r>
          </a:p>
          <a:p>
            <a:pPr eaLnBrk="1" hangingPunct="1"/>
            <a:endParaRPr lang="en-US" dirty="0" smtClean="0"/>
          </a:p>
          <a:p>
            <a:r>
              <a:rPr lang="en-US" dirty="0" smtClean="0"/>
              <a:t>Scientists are turning to scientific workflow systems to help manage the analysis.</a:t>
            </a:r>
          </a:p>
          <a:p>
            <a:pPr lvl="1" eaLnBrk="1" hangingPunct="1"/>
            <a:endParaRPr lang="en-US" sz="900" dirty="0"/>
          </a:p>
          <a:p>
            <a:pPr eaLnBrk="1" hangingPunct="1"/>
            <a:endParaRPr lang="fr-FR" dirty="0"/>
          </a:p>
          <a:p>
            <a:pPr lvl="1" eaLnBrk="1" hangingPunct="1">
              <a:buFont typeface="Wingdings" charset="2"/>
              <a:buNone/>
            </a:pPr>
            <a:endParaRPr lang="fr-FR" dirty="0"/>
          </a:p>
          <a:p>
            <a:pPr lvl="2" eaLnBrk="1" hangingPunct="1">
              <a:buFont typeface="Wingdings" charset="2"/>
              <a:buNone/>
            </a:pPr>
            <a:endParaRPr lang="en-US" dirty="0"/>
          </a:p>
        </p:txBody>
      </p:sp>
    </p:spTree>
  </p:cSld>
  <p:clrMapOvr>
    <a:masterClrMapping/>
  </p:clrMapOvr>
  <p:transition advTm="5915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8434" name="AutoShape 7"/>
          <p:cNvCxnSpPr>
            <a:cxnSpLocks noChangeShapeType="1"/>
            <a:stCxn id="18439" idx="2"/>
            <a:endCxn id="18442" idx="0"/>
          </p:cNvCxnSpPr>
          <p:nvPr/>
        </p:nvCxnSpPr>
        <p:spPr bwMode="auto">
          <a:xfrm rot="16200000" flipH="1">
            <a:off x="1295400" y="4076700"/>
            <a:ext cx="431800" cy="0"/>
          </a:xfrm>
          <a:prstGeom prst="straightConnector1">
            <a:avLst/>
          </a:prstGeom>
          <a:noFill/>
          <a:ln w="9525">
            <a:solidFill>
              <a:schemeClr val="tx1"/>
            </a:solidFill>
            <a:round/>
            <a:headEnd/>
            <a:tailEnd type="triangle" w="med" len="med"/>
          </a:ln>
        </p:spPr>
      </p:cxnSp>
      <p:sp>
        <p:nvSpPr>
          <p:cNvPr id="18435" name="Rectangle 9"/>
          <p:cNvSpPr>
            <a:spLocks noChangeArrowheads="1"/>
          </p:cNvSpPr>
          <p:nvPr/>
        </p:nvSpPr>
        <p:spPr bwMode="auto">
          <a:xfrm>
            <a:off x="1331913" y="2349500"/>
            <a:ext cx="379412" cy="287338"/>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I</a:t>
            </a:r>
          </a:p>
        </p:txBody>
      </p:sp>
      <p:cxnSp>
        <p:nvCxnSpPr>
          <p:cNvPr id="18436" name="AutoShape 10"/>
          <p:cNvCxnSpPr>
            <a:cxnSpLocks noChangeShapeType="1"/>
            <a:stCxn id="18435" idx="2"/>
            <a:endCxn id="18439" idx="0"/>
          </p:cNvCxnSpPr>
          <p:nvPr/>
        </p:nvCxnSpPr>
        <p:spPr bwMode="auto">
          <a:xfrm rot="5400000">
            <a:off x="1300957" y="2847181"/>
            <a:ext cx="431800" cy="11113"/>
          </a:xfrm>
          <a:prstGeom prst="straightConnector1">
            <a:avLst/>
          </a:prstGeom>
          <a:noFill/>
          <a:ln w="9525">
            <a:solidFill>
              <a:schemeClr val="tx1"/>
            </a:solidFill>
            <a:round/>
            <a:headEnd/>
            <a:tailEnd type="triangle" w="med" len="med"/>
          </a:ln>
        </p:spPr>
      </p:cxnSp>
      <p:sp>
        <p:nvSpPr>
          <p:cNvPr id="18437" name="Rectangle 11"/>
          <p:cNvSpPr>
            <a:spLocks noChangeArrowheads="1"/>
          </p:cNvSpPr>
          <p:nvPr/>
        </p:nvSpPr>
        <p:spPr bwMode="auto">
          <a:xfrm>
            <a:off x="1258888" y="5302250"/>
            <a:ext cx="504825" cy="360363"/>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O</a:t>
            </a:r>
          </a:p>
        </p:txBody>
      </p:sp>
      <p:cxnSp>
        <p:nvCxnSpPr>
          <p:cNvPr id="18438" name="AutoShape 12"/>
          <p:cNvCxnSpPr>
            <a:cxnSpLocks noChangeShapeType="1"/>
            <a:stCxn id="18442" idx="2"/>
            <a:endCxn id="18437" idx="0"/>
          </p:cNvCxnSpPr>
          <p:nvPr/>
        </p:nvCxnSpPr>
        <p:spPr bwMode="auto">
          <a:xfrm rot="16200000" flipH="1">
            <a:off x="1330325" y="5121275"/>
            <a:ext cx="361950" cy="0"/>
          </a:xfrm>
          <a:prstGeom prst="straightConnector1">
            <a:avLst/>
          </a:prstGeom>
          <a:noFill/>
          <a:ln w="9525">
            <a:solidFill>
              <a:schemeClr val="tx1"/>
            </a:solidFill>
            <a:round/>
            <a:headEnd/>
            <a:tailEnd type="triangle" w="med" len="med"/>
          </a:ln>
        </p:spPr>
      </p:cxnSp>
      <p:sp>
        <p:nvSpPr>
          <p:cNvPr id="18439" name="Rectangle 14"/>
          <p:cNvSpPr>
            <a:spLocks noChangeArrowheads="1"/>
          </p:cNvSpPr>
          <p:nvPr/>
        </p:nvSpPr>
        <p:spPr bwMode="auto">
          <a:xfrm>
            <a:off x="755650" y="3068638"/>
            <a:ext cx="1511300" cy="792162"/>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Determine</a:t>
            </a:r>
          </a:p>
          <a:p>
            <a:pPr algn="ctr"/>
            <a:r>
              <a:rPr lang="fr-FR" altLang="zh-CN" sz="1600" b="1"/>
              <a:t>Genetic</a:t>
            </a:r>
          </a:p>
          <a:p>
            <a:pPr algn="ctr"/>
            <a:r>
              <a:rPr lang="fr-FR" altLang="zh-CN" sz="1600" b="1"/>
              <a:t>Susceptibility</a:t>
            </a:r>
          </a:p>
        </p:txBody>
      </p:sp>
      <p:sp>
        <p:nvSpPr>
          <p:cNvPr id="18440" name="Text Box 15"/>
          <p:cNvSpPr txBox="1">
            <a:spLocks noChangeArrowheads="1"/>
          </p:cNvSpPr>
          <p:nvPr/>
        </p:nvSpPr>
        <p:spPr bwMode="auto">
          <a:xfrm>
            <a:off x="0" y="3141663"/>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M1</a:t>
            </a:r>
          </a:p>
        </p:txBody>
      </p:sp>
      <p:sp>
        <p:nvSpPr>
          <p:cNvPr id="18441" name="Text Box 16"/>
          <p:cNvSpPr txBox="1">
            <a:spLocks noChangeArrowheads="1"/>
          </p:cNvSpPr>
          <p:nvPr/>
        </p:nvSpPr>
        <p:spPr bwMode="auto">
          <a:xfrm>
            <a:off x="0" y="4221163"/>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M2</a:t>
            </a:r>
          </a:p>
        </p:txBody>
      </p:sp>
      <p:sp>
        <p:nvSpPr>
          <p:cNvPr id="18442" name="Rectangle 17"/>
          <p:cNvSpPr>
            <a:spLocks noChangeArrowheads="1"/>
          </p:cNvSpPr>
          <p:nvPr/>
        </p:nvSpPr>
        <p:spPr bwMode="auto">
          <a:xfrm>
            <a:off x="827088" y="4292600"/>
            <a:ext cx="1368425" cy="647700"/>
          </a:xfrm>
          <a:prstGeom prst="rect">
            <a:avLst/>
          </a:prstGeom>
          <a:solidFill>
            <a:srgbClr val="B4DE86"/>
          </a:solidFill>
          <a:ln w="9525">
            <a:solidFill>
              <a:schemeClr val="tx1"/>
            </a:solidFill>
            <a:miter lim="800000"/>
            <a:headEnd/>
            <a:tailEnd/>
          </a:ln>
        </p:spPr>
        <p:txBody>
          <a:bodyPr wrap="none" anchor="ctr">
            <a:prstTxWarp prst="textNoShape">
              <a:avLst/>
            </a:prstTxWarp>
          </a:bodyPr>
          <a:lstStyle/>
          <a:p>
            <a:pPr algn="ctr"/>
            <a:r>
              <a:rPr lang="fr-FR" altLang="zh-CN" sz="1600" b="1" dirty="0" err="1"/>
              <a:t>Evaluate</a:t>
            </a:r>
            <a:endParaRPr lang="fr-FR" altLang="zh-CN" sz="1600" b="1" dirty="0"/>
          </a:p>
          <a:p>
            <a:pPr algn="ctr"/>
            <a:r>
              <a:rPr lang="fr-FR" altLang="zh-CN" sz="1600" b="1" dirty="0" err="1"/>
              <a:t>Disorder</a:t>
            </a:r>
            <a:r>
              <a:rPr lang="fr-FR" altLang="zh-CN" sz="1600" b="1" dirty="0"/>
              <a:t> </a:t>
            </a:r>
            <a:r>
              <a:rPr lang="fr-FR" altLang="zh-CN" sz="1600" b="1" dirty="0" err="1"/>
              <a:t>Risk</a:t>
            </a:r>
            <a:endParaRPr lang="fr-FR" altLang="zh-CN" sz="1600" b="1" dirty="0"/>
          </a:p>
        </p:txBody>
      </p:sp>
      <p:sp>
        <p:nvSpPr>
          <p:cNvPr id="18443" name="Rectangle 40"/>
          <p:cNvSpPr>
            <a:spLocks noChangeArrowheads="1"/>
          </p:cNvSpPr>
          <p:nvPr/>
        </p:nvSpPr>
        <p:spPr bwMode="auto">
          <a:xfrm>
            <a:off x="3063875" y="3252788"/>
            <a:ext cx="1728788" cy="576262"/>
          </a:xfrm>
          <a:prstGeom prst="rect">
            <a:avLst/>
          </a:prstGeom>
          <a:solidFill>
            <a:srgbClr val="B4DE86"/>
          </a:solidFill>
          <a:ln w="9525">
            <a:solidFill>
              <a:schemeClr val="tx1"/>
            </a:solidFill>
            <a:miter lim="800000"/>
            <a:headEnd/>
            <a:tailEnd/>
          </a:ln>
        </p:spPr>
        <p:txBody>
          <a:bodyPr wrap="none" anchor="ctr">
            <a:prstTxWarp prst="textNoShape">
              <a:avLst/>
            </a:prstTxWarp>
          </a:bodyPr>
          <a:lstStyle/>
          <a:p>
            <a:pPr algn="ctr"/>
            <a:r>
              <a:rPr lang="fr-FR" altLang="zh-CN" sz="1400" b="1" dirty="0" err="1"/>
              <a:t>Consult</a:t>
            </a:r>
            <a:r>
              <a:rPr lang="fr-FR" altLang="zh-CN" sz="1400" b="1" dirty="0"/>
              <a:t> </a:t>
            </a:r>
          </a:p>
          <a:p>
            <a:pPr algn="ctr"/>
            <a:r>
              <a:rPr lang="fr-FR" altLang="zh-CN" sz="1400" b="1" dirty="0"/>
              <a:t> </a:t>
            </a:r>
            <a:r>
              <a:rPr lang="fr-FR" altLang="zh-CN" sz="1400" b="1" dirty="0" err="1"/>
              <a:t>External</a:t>
            </a:r>
            <a:r>
              <a:rPr lang="fr-FR" altLang="zh-CN" sz="1400" b="1" dirty="0"/>
              <a:t> </a:t>
            </a:r>
            <a:r>
              <a:rPr lang="fr-FR" altLang="zh-CN" sz="1400" b="1" dirty="0" err="1"/>
              <a:t>Databases</a:t>
            </a:r>
            <a:r>
              <a:rPr lang="fr-FR" altLang="zh-CN" sz="1400" b="1" dirty="0"/>
              <a:t> </a:t>
            </a:r>
          </a:p>
        </p:txBody>
      </p:sp>
      <p:sp>
        <p:nvSpPr>
          <p:cNvPr id="18444" name="Text Box 48"/>
          <p:cNvSpPr txBox="1">
            <a:spLocks noChangeArrowheads="1"/>
          </p:cNvSpPr>
          <p:nvPr/>
        </p:nvSpPr>
        <p:spPr bwMode="auto">
          <a:xfrm>
            <a:off x="2560638" y="231775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M3</a:t>
            </a:r>
          </a:p>
        </p:txBody>
      </p:sp>
      <p:sp>
        <p:nvSpPr>
          <p:cNvPr id="18445" name="Rectangle 49"/>
          <p:cNvSpPr>
            <a:spLocks noChangeArrowheads="1"/>
          </p:cNvSpPr>
          <p:nvPr/>
        </p:nvSpPr>
        <p:spPr bwMode="auto">
          <a:xfrm>
            <a:off x="3135313" y="2244725"/>
            <a:ext cx="1555750" cy="70485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Expand SNP</a:t>
            </a:r>
          </a:p>
          <a:p>
            <a:pPr algn="ctr"/>
            <a:r>
              <a:rPr lang="fr-FR" altLang="zh-CN" sz="1600" b="1"/>
              <a:t>Set</a:t>
            </a:r>
          </a:p>
        </p:txBody>
      </p:sp>
      <p:cxnSp>
        <p:nvCxnSpPr>
          <p:cNvPr id="18446" name="AutoShape 50"/>
          <p:cNvCxnSpPr>
            <a:cxnSpLocks noChangeShapeType="1"/>
            <a:stCxn id="18445" idx="2"/>
            <a:endCxn id="18443" idx="0"/>
          </p:cNvCxnSpPr>
          <p:nvPr/>
        </p:nvCxnSpPr>
        <p:spPr bwMode="auto">
          <a:xfrm rot="16200000" flipH="1">
            <a:off x="3768725" y="3094038"/>
            <a:ext cx="303213" cy="14287"/>
          </a:xfrm>
          <a:prstGeom prst="straightConnector1">
            <a:avLst/>
          </a:prstGeom>
          <a:noFill/>
          <a:ln w="9525">
            <a:solidFill>
              <a:schemeClr val="tx1"/>
            </a:solidFill>
            <a:round/>
            <a:headEnd/>
            <a:tailEnd type="triangle" w="med" len="med"/>
          </a:ln>
        </p:spPr>
      </p:cxnSp>
      <p:sp>
        <p:nvSpPr>
          <p:cNvPr id="18447" name="Text Box 54"/>
          <p:cNvSpPr txBox="1">
            <a:spLocks noChangeArrowheads="1"/>
          </p:cNvSpPr>
          <p:nvPr/>
        </p:nvSpPr>
        <p:spPr bwMode="auto">
          <a:xfrm>
            <a:off x="2560638" y="3252788"/>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M4</a:t>
            </a:r>
          </a:p>
        </p:txBody>
      </p:sp>
      <p:sp>
        <p:nvSpPr>
          <p:cNvPr id="18457" name="Line 77"/>
          <p:cNvSpPr>
            <a:spLocks noChangeShapeType="1"/>
          </p:cNvSpPr>
          <p:nvPr/>
        </p:nvSpPr>
        <p:spPr bwMode="auto">
          <a:xfrm flipV="1">
            <a:off x="2286000" y="2743200"/>
            <a:ext cx="762000" cy="685800"/>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p>
        </p:txBody>
      </p:sp>
      <p:sp>
        <p:nvSpPr>
          <p:cNvPr id="18459" name="Text Box 79"/>
          <p:cNvSpPr txBox="1">
            <a:spLocks noChangeArrowheads="1"/>
          </p:cNvSpPr>
          <p:nvPr/>
        </p:nvSpPr>
        <p:spPr bwMode="auto">
          <a:xfrm>
            <a:off x="2209800" y="2743200"/>
            <a:ext cx="574675"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zh-CN" sz="2400">
                <a:sym typeface="Symbol" charset="2"/>
              </a:rPr>
              <a:t></a:t>
            </a:r>
          </a:p>
        </p:txBody>
      </p:sp>
      <p:sp>
        <p:nvSpPr>
          <p:cNvPr id="18461" name="Rectangle 90"/>
          <p:cNvSpPr>
            <a:spLocks noChangeArrowheads="1"/>
          </p:cNvSpPr>
          <p:nvPr/>
        </p:nvSpPr>
        <p:spPr bwMode="auto">
          <a:xfrm>
            <a:off x="2743200" y="2133600"/>
            <a:ext cx="2265363" cy="1839913"/>
          </a:xfrm>
          <a:prstGeom prst="rect">
            <a:avLst/>
          </a:prstGeom>
          <a:noFill/>
          <a:ln w="19050" cap="rnd">
            <a:solidFill>
              <a:schemeClr val="tx1"/>
            </a:solidFill>
            <a:prstDash val="sysDot"/>
            <a:miter lim="800000"/>
            <a:headEnd/>
            <a:tailEnd/>
          </a:ln>
        </p:spPr>
        <p:txBody>
          <a:bodyPr wrap="none" anchor="ctr">
            <a:prstTxWarp prst="textNoShape">
              <a:avLst/>
            </a:prstTxWarp>
          </a:bodyPr>
          <a:lstStyle/>
          <a:p>
            <a:endParaRPr lang="zh-CN"/>
          </a:p>
        </p:txBody>
      </p:sp>
      <p:sp>
        <p:nvSpPr>
          <p:cNvPr id="18462" name="Text Box 15"/>
          <p:cNvSpPr txBox="1">
            <a:spLocks noChangeArrowheads="1"/>
          </p:cNvSpPr>
          <p:nvPr/>
        </p:nvSpPr>
        <p:spPr bwMode="auto">
          <a:xfrm>
            <a:off x="107950" y="1773238"/>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W1</a:t>
            </a:r>
          </a:p>
        </p:txBody>
      </p:sp>
      <p:sp>
        <p:nvSpPr>
          <p:cNvPr id="18463" name="Text Box 15"/>
          <p:cNvSpPr txBox="1">
            <a:spLocks noChangeArrowheads="1"/>
          </p:cNvSpPr>
          <p:nvPr/>
        </p:nvSpPr>
        <p:spPr bwMode="auto">
          <a:xfrm>
            <a:off x="2743200" y="175260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W2</a:t>
            </a:r>
          </a:p>
        </p:txBody>
      </p:sp>
      <p:sp>
        <p:nvSpPr>
          <p:cNvPr id="18465" name="Rectangle 90"/>
          <p:cNvSpPr>
            <a:spLocks noChangeArrowheads="1"/>
          </p:cNvSpPr>
          <p:nvPr/>
        </p:nvSpPr>
        <p:spPr bwMode="auto">
          <a:xfrm>
            <a:off x="107950" y="2133600"/>
            <a:ext cx="2232025" cy="3600450"/>
          </a:xfrm>
          <a:prstGeom prst="rect">
            <a:avLst/>
          </a:prstGeom>
          <a:noFill/>
          <a:ln w="19050" cap="rnd">
            <a:solidFill>
              <a:schemeClr val="tx1"/>
            </a:solidFill>
            <a:prstDash val="sysDot"/>
            <a:miter lim="800000"/>
            <a:headEnd/>
            <a:tailEnd/>
          </a:ln>
        </p:spPr>
        <p:txBody>
          <a:bodyPr wrap="none" anchor="ctr">
            <a:prstTxWarp prst="textNoShape">
              <a:avLst/>
            </a:prstTxWarp>
          </a:bodyPr>
          <a:lstStyle/>
          <a:p>
            <a:endParaRPr lang="zh-CN"/>
          </a:p>
        </p:txBody>
      </p:sp>
      <p:cxnSp>
        <p:nvCxnSpPr>
          <p:cNvPr id="153" name="Elbow Connector 152"/>
          <p:cNvCxnSpPr>
            <a:stCxn id="18435" idx="1"/>
            <a:endCxn id="18442" idx="1"/>
          </p:cNvCxnSpPr>
          <p:nvPr/>
        </p:nvCxnSpPr>
        <p:spPr>
          <a:xfrm rot="10800000" flipV="1">
            <a:off x="827088" y="2493963"/>
            <a:ext cx="504825" cy="2122487"/>
          </a:xfrm>
          <a:prstGeom prst="bentConnector3">
            <a:avLst>
              <a:gd name="adj1" fmla="val 14535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473" name="TextBox 47"/>
          <p:cNvSpPr txBox="1">
            <a:spLocks noChangeArrowheads="1"/>
          </p:cNvSpPr>
          <p:nvPr/>
        </p:nvSpPr>
        <p:spPr bwMode="auto">
          <a:xfrm>
            <a:off x="971550" y="2709863"/>
            <a:ext cx="1141413" cy="260350"/>
          </a:xfrm>
          <a:prstGeom prst="rect">
            <a:avLst/>
          </a:prstGeom>
          <a:noFill/>
          <a:ln w="9525">
            <a:noFill/>
            <a:miter lim="800000"/>
            <a:headEnd/>
            <a:tailEnd/>
          </a:ln>
        </p:spPr>
        <p:txBody>
          <a:bodyPr wrap="none">
            <a:prstTxWarp prst="textNoShape">
              <a:avLst/>
            </a:prstTxWarp>
            <a:spAutoFit/>
          </a:bodyPr>
          <a:lstStyle/>
          <a:p>
            <a:r>
              <a:rPr lang="en-US" altLang="zh-CN" sz="1100"/>
              <a:t>SNPs, ethnicity</a:t>
            </a:r>
          </a:p>
        </p:txBody>
      </p:sp>
      <p:sp>
        <p:nvSpPr>
          <p:cNvPr id="18474" name="TextBox 50"/>
          <p:cNvSpPr txBox="1">
            <a:spLocks noChangeArrowheads="1"/>
          </p:cNvSpPr>
          <p:nvPr/>
        </p:nvSpPr>
        <p:spPr bwMode="auto">
          <a:xfrm>
            <a:off x="107950" y="2276475"/>
            <a:ext cx="1439863" cy="601663"/>
          </a:xfrm>
          <a:prstGeom prst="rect">
            <a:avLst/>
          </a:prstGeom>
          <a:noFill/>
          <a:ln w="9525">
            <a:noFill/>
            <a:miter lim="800000"/>
            <a:headEnd/>
            <a:tailEnd/>
          </a:ln>
        </p:spPr>
        <p:txBody>
          <a:bodyPr>
            <a:prstTxWarp prst="textNoShape">
              <a:avLst/>
            </a:prstTxWarp>
            <a:spAutoFit/>
          </a:bodyPr>
          <a:lstStyle/>
          <a:p>
            <a:r>
              <a:rPr lang="en-US" altLang="zh-CN" sz="1100"/>
              <a:t>lifestyle, family history, physical symptoms</a:t>
            </a:r>
          </a:p>
        </p:txBody>
      </p:sp>
      <p:sp>
        <p:nvSpPr>
          <p:cNvPr id="18475" name="TextBox 49"/>
          <p:cNvSpPr txBox="1">
            <a:spLocks noChangeArrowheads="1"/>
          </p:cNvSpPr>
          <p:nvPr/>
        </p:nvSpPr>
        <p:spPr bwMode="auto">
          <a:xfrm>
            <a:off x="1042988" y="3933825"/>
            <a:ext cx="765175" cy="261938"/>
          </a:xfrm>
          <a:prstGeom prst="rect">
            <a:avLst/>
          </a:prstGeom>
          <a:noFill/>
          <a:ln w="9525">
            <a:noFill/>
            <a:miter lim="800000"/>
            <a:headEnd/>
            <a:tailEnd/>
          </a:ln>
        </p:spPr>
        <p:txBody>
          <a:bodyPr wrap="none">
            <a:prstTxWarp prst="textNoShape">
              <a:avLst/>
            </a:prstTxWarp>
            <a:spAutoFit/>
          </a:bodyPr>
          <a:lstStyle/>
          <a:p>
            <a:r>
              <a:rPr lang="en-US" altLang="zh-CN" sz="1100"/>
              <a:t>disorders</a:t>
            </a:r>
          </a:p>
        </p:txBody>
      </p:sp>
      <p:sp>
        <p:nvSpPr>
          <p:cNvPr id="18476" name="TextBox 50"/>
          <p:cNvSpPr txBox="1">
            <a:spLocks noChangeArrowheads="1"/>
          </p:cNvSpPr>
          <p:nvPr/>
        </p:nvSpPr>
        <p:spPr bwMode="auto">
          <a:xfrm>
            <a:off x="1116013" y="4941888"/>
            <a:ext cx="796925" cy="261937"/>
          </a:xfrm>
          <a:prstGeom prst="rect">
            <a:avLst/>
          </a:prstGeom>
          <a:noFill/>
          <a:ln w="9525">
            <a:noFill/>
            <a:miter lim="800000"/>
            <a:headEnd/>
            <a:tailEnd/>
          </a:ln>
        </p:spPr>
        <p:txBody>
          <a:bodyPr wrap="none">
            <a:prstTxWarp prst="textNoShape">
              <a:avLst/>
            </a:prstTxWarp>
            <a:spAutoFit/>
          </a:bodyPr>
          <a:lstStyle/>
          <a:p>
            <a:r>
              <a:rPr lang="en-US" altLang="zh-CN" sz="1100"/>
              <a:t>prognosis</a:t>
            </a:r>
          </a:p>
        </p:txBody>
      </p:sp>
      <p:sp>
        <p:nvSpPr>
          <p:cNvPr id="18477" name="TextBox 47"/>
          <p:cNvSpPr txBox="1">
            <a:spLocks noChangeArrowheads="1"/>
          </p:cNvSpPr>
          <p:nvPr/>
        </p:nvSpPr>
        <p:spPr bwMode="auto">
          <a:xfrm>
            <a:off x="3424238" y="2965450"/>
            <a:ext cx="546100" cy="261938"/>
          </a:xfrm>
          <a:prstGeom prst="rect">
            <a:avLst/>
          </a:prstGeom>
          <a:noFill/>
          <a:ln w="9525">
            <a:noFill/>
            <a:miter lim="800000"/>
            <a:headEnd/>
            <a:tailEnd/>
          </a:ln>
        </p:spPr>
        <p:txBody>
          <a:bodyPr wrap="none">
            <a:prstTxWarp prst="textNoShape">
              <a:avLst/>
            </a:prstTxWarp>
            <a:spAutoFit/>
          </a:bodyPr>
          <a:lstStyle/>
          <a:p>
            <a:r>
              <a:rPr lang="en-US" altLang="zh-CN" sz="1100"/>
              <a:t>SNPs</a:t>
            </a:r>
          </a:p>
        </p:txBody>
      </p:sp>
      <p:sp>
        <p:nvSpPr>
          <p:cNvPr id="83" name="Rectangle 2"/>
          <p:cNvSpPr txBox="1">
            <a:spLocks noChangeArrowheads="1"/>
          </p:cNvSpPr>
          <p:nvPr/>
        </p:nvSpPr>
        <p:spPr>
          <a:xfrm>
            <a:off x="533400" y="0"/>
            <a:ext cx="8229600" cy="1139825"/>
          </a:xfrm>
          <a:prstGeom prst="rect">
            <a:avLst/>
          </a:prstGeom>
        </p:spPr>
        <p:txBody>
          <a:bodyPr vert="horz" lIns="91440" tIns="45720" rIns="91440" bIns="45720" rtlCol="0" anchor="ctr">
            <a:normAutofit fontScale="92500" lnSpcReduction="20000"/>
          </a:bodyPr>
          <a:lstStyle/>
          <a:p>
            <a:pPr lvl="0" algn="ctr">
              <a:spcBef>
                <a:spcPct val="0"/>
              </a:spcBef>
              <a:defRPr/>
            </a:pPr>
            <a:r>
              <a:rPr lang="en-US" sz="4400" dirty="0" smtClean="0">
                <a:solidFill>
                  <a:schemeClr val="accent1"/>
                </a:solidFill>
              </a:rPr>
              <a:t>Result of “database, disorder risk” </a:t>
            </a:r>
            <a:endParaRPr kumimoji="0" lang="en-US" sz="4400" b="0" i="0" u="none" strike="noStrike" kern="1200" cap="none" spc="0" normalizeH="0" baseline="0" noProof="0" dirty="0" smtClean="0">
              <a:ln>
                <a:noFill/>
              </a:ln>
              <a:solidFill>
                <a:srgbClr val="0070C0"/>
              </a:solidFill>
              <a:effectLst/>
              <a:uLnTx/>
              <a:uFillTx/>
              <a:latin typeface="+mj-lt"/>
              <a:ea typeface="+mj-ea"/>
              <a:cs typeface="+mj-cs"/>
            </a:endParaRPr>
          </a:p>
        </p:txBody>
      </p:sp>
      <p:sp>
        <p:nvSpPr>
          <p:cNvPr id="55" name="Text Box 15"/>
          <p:cNvSpPr txBox="1">
            <a:spLocks noChangeArrowheads="1"/>
          </p:cNvSpPr>
          <p:nvPr/>
        </p:nvSpPr>
        <p:spPr bwMode="auto">
          <a:xfrm>
            <a:off x="457200" y="12954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solidFill>
                  <a:srgbClr val="FF0000"/>
                </a:solidFill>
              </a:rPr>
              <a:t>W1</a:t>
            </a:r>
          </a:p>
        </p:txBody>
      </p:sp>
      <p:sp>
        <p:nvSpPr>
          <p:cNvPr id="56" name="Text Box 15"/>
          <p:cNvSpPr txBox="1">
            <a:spLocks noChangeArrowheads="1"/>
          </p:cNvSpPr>
          <p:nvPr/>
        </p:nvSpPr>
        <p:spPr bwMode="auto">
          <a:xfrm>
            <a:off x="1447800" y="129540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solidFill>
                  <a:srgbClr val="FF0000"/>
                </a:solidFill>
              </a:rPr>
              <a:t>W2</a:t>
            </a:r>
          </a:p>
        </p:txBody>
      </p:sp>
      <p:sp>
        <p:nvSpPr>
          <p:cNvPr id="57" name="Line 77"/>
          <p:cNvSpPr>
            <a:spLocks noChangeShapeType="1"/>
          </p:cNvSpPr>
          <p:nvPr/>
        </p:nvSpPr>
        <p:spPr bwMode="auto">
          <a:xfrm>
            <a:off x="990600" y="1447798"/>
            <a:ext cx="685800" cy="2"/>
          </a:xfrm>
          <a:prstGeom prst="line">
            <a:avLst/>
          </a:prstGeom>
          <a:noFill/>
          <a:ln w="38100">
            <a:solidFill>
              <a:schemeClr val="tx1"/>
            </a:solidFill>
            <a:prstDash val="sysDot"/>
            <a:round/>
            <a:headEnd/>
            <a:tailEnd type="triangle" w="med" len="med"/>
          </a:ln>
        </p:spPr>
        <p:txBody>
          <a:bodyPr>
            <a:prstTxWarp prst="textNoShape">
              <a:avLst/>
            </a:prstTxWarp>
          </a:bodyPr>
          <a:lstStyle/>
          <a:p>
            <a:endParaRPr lang="en-US">
              <a:solidFill>
                <a:srgbClr val="FF0000"/>
              </a:solidFill>
            </a:endParaRPr>
          </a:p>
        </p:txBody>
      </p:sp>
      <p:cxnSp>
        <p:nvCxnSpPr>
          <p:cNvPr id="58" name="AutoShape 7"/>
          <p:cNvCxnSpPr>
            <a:cxnSpLocks noChangeShapeType="1"/>
            <a:stCxn id="94" idx="2"/>
            <a:endCxn id="64" idx="3"/>
          </p:cNvCxnSpPr>
          <p:nvPr/>
        </p:nvCxnSpPr>
        <p:spPr bwMode="auto">
          <a:xfrm rot="5400000">
            <a:off x="6541691" y="3770709"/>
            <a:ext cx="1479551" cy="1491456"/>
          </a:xfrm>
          <a:prstGeom prst="straightConnector1">
            <a:avLst/>
          </a:prstGeom>
          <a:noFill/>
          <a:ln w="9525">
            <a:solidFill>
              <a:schemeClr val="tx1"/>
            </a:solidFill>
            <a:round/>
            <a:headEnd/>
            <a:tailEnd type="triangle" w="med" len="med"/>
          </a:ln>
        </p:spPr>
      </p:cxnSp>
      <p:sp>
        <p:nvSpPr>
          <p:cNvPr id="59" name="Rectangle 9"/>
          <p:cNvSpPr>
            <a:spLocks noChangeArrowheads="1"/>
          </p:cNvSpPr>
          <p:nvPr/>
        </p:nvSpPr>
        <p:spPr bwMode="auto">
          <a:xfrm>
            <a:off x="5672138" y="2079625"/>
            <a:ext cx="379412" cy="287338"/>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I</a:t>
            </a:r>
          </a:p>
        </p:txBody>
      </p:sp>
      <p:cxnSp>
        <p:nvCxnSpPr>
          <p:cNvPr id="60" name="AutoShape 10"/>
          <p:cNvCxnSpPr>
            <a:cxnSpLocks noChangeShapeType="1"/>
            <a:stCxn id="59" idx="3"/>
            <a:endCxn id="66" idx="1"/>
          </p:cNvCxnSpPr>
          <p:nvPr/>
        </p:nvCxnSpPr>
        <p:spPr bwMode="auto">
          <a:xfrm flipV="1">
            <a:off x="6051550" y="2209800"/>
            <a:ext cx="1187450" cy="13494"/>
          </a:xfrm>
          <a:prstGeom prst="straightConnector1">
            <a:avLst/>
          </a:prstGeom>
          <a:noFill/>
          <a:ln w="9525">
            <a:solidFill>
              <a:schemeClr val="tx1"/>
            </a:solidFill>
            <a:round/>
            <a:headEnd/>
            <a:tailEnd type="triangle" w="med" len="med"/>
          </a:ln>
        </p:spPr>
      </p:cxnSp>
      <p:sp>
        <p:nvSpPr>
          <p:cNvPr id="61" name="Rectangle 11"/>
          <p:cNvSpPr>
            <a:spLocks noChangeArrowheads="1"/>
          </p:cNvSpPr>
          <p:nvPr/>
        </p:nvSpPr>
        <p:spPr bwMode="auto">
          <a:xfrm>
            <a:off x="5599113" y="5942013"/>
            <a:ext cx="504825" cy="360362"/>
          </a:xfrm>
          <a:prstGeom prst="rect">
            <a:avLst/>
          </a:prstGeom>
          <a:noFill/>
          <a:ln w="38100">
            <a:solidFill>
              <a:schemeClr val="tx1"/>
            </a:solidFill>
            <a:miter lim="800000"/>
            <a:headEnd/>
            <a:tailEnd/>
          </a:ln>
        </p:spPr>
        <p:txBody>
          <a:bodyPr wrap="none" anchor="ctr">
            <a:prstTxWarp prst="textNoShape">
              <a:avLst/>
            </a:prstTxWarp>
          </a:bodyPr>
          <a:lstStyle/>
          <a:p>
            <a:pPr algn="ctr"/>
            <a:r>
              <a:rPr lang="fr-FR" altLang="zh-CN" sz="2000" b="1"/>
              <a:t>O</a:t>
            </a:r>
          </a:p>
        </p:txBody>
      </p:sp>
      <p:cxnSp>
        <p:nvCxnSpPr>
          <p:cNvPr id="62" name="AutoShape 12"/>
          <p:cNvCxnSpPr>
            <a:cxnSpLocks noChangeShapeType="1"/>
            <a:stCxn id="64" idx="2"/>
            <a:endCxn id="61" idx="0"/>
          </p:cNvCxnSpPr>
          <p:nvPr/>
        </p:nvCxnSpPr>
        <p:spPr bwMode="auto">
          <a:xfrm rot="16200000" flipH="1">
            <a:off x="5670550" y="5761038"/>
            <a:ext cx="361950" cy="0"/>
          </a:xfrm>
          <a:prstGeom prst="straightConnector1">
            <a:avLst/>
          </a:prstGeom>
          <a:noFill/>
          <a:ln w="9525">
            <a:solidFill>
              <a:schemeClr val="tx1"/>
            </a:solidFill>
            <a:round/>
            <a:headEnd/>
            <a:tailEnd type="triangle" w="med" len="med"/>
          </a:ln>
        </p:spPr>
      </p:cxnSp>
      <p:sp>
        <p:nvSpPr>
          <p:cNvPr id="63" name="Text Box 16"/>
          <p:cNvSpPr txBox="1">
            <a:spLocks noChangeArrowheads="1"/>
          </p:cNvSpPr>
          <p:nvPr/>
        </p:nvSpPr>
        <p:spPr bwMode="auto">
          <a:xfrm>
            <a:off x="4879975" y="4632325"/>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M2</a:t>
            </a:r>
          </a:p>
        </p:txBody>
      </p:sp>
      <p:sp>
        <p:nvSpPr>
          <p:cNvPr id="64" name="Rectangle 17"/>
          <p:cNvSpPr>
            <a:spLocks noChangeArrowheads="1"/>
          </p:cNvSpPr>
          <p:nvPr/>
        </p:nvSpPr>
        <p:spPr bwMode="auto">
          <a:xfrm>
            <a:off x="5167313" y="4932363"/>
            <a:ext cx="1368425" cy="647700"/>
          </a:xfrm>
          <a:prstGeom prst="rect">
            <a:avLst/>
          </a:prstGeom>
          <a:solidFill>
            <a:schemeClr val="accent3"/>
          </a:solidFill>
          <a:ln w="9525">
            <a:solidFill>
              <a:schemeClr val="tx1"/>
            </a:solidFill>
            <a:miter lim="800000"/>
            <a:headEnd/>
            <a:tailEnd/>
          </a:ln>
        </p:spPr>
        <p:txBody>
          <a:bodyPr wrap="none" anchor="ctr">
            <a:prstTxWarp prst="textNoShape">
              <a:avLst/>
            </a:prstTxWarp>
          </a:bodyPr>
          <a:lstStyle/>
          <a:p>
            <a:pPr algn="ctr"/>
            <a:r>
              <a:rPr lang="fr-FR" altLang="zh-CN" sz="1600" b="1" dirty="0" err="1"/>
              <a:t>Evaluate</a:t>
            </a:r>
            <a:endParaRPr lang="fr-FR" altLang="zh-CN" sz="1600" b="1" dirty="0"/>
          </a:p>
          <a:p>
            <a:pPr algn="ctr"/>
            <a:r>
              <a:rPr lang="fr-FR" altLang="zh-CN" sz="1600" b="1" u="sng" dirty="0" err="1"/>
              <a:t>Disorder</a:t>
            </a:r>
            <a:r>
              <a:rPr lang="fr-FR" altLang="zh-CN" sz="1600" b="1" u="sng" dirty="0"/>
              <a:t> </a:t>
            </a:r>
            <a:r>
              <a:rPr lang="fr-FR" altLang="zh-CN" sz="1600" b="1" u="sng" dirty="0" err="1"/>
              <a:t>Risk</a:t>
            </a:r>
            <a:endParaRPr lang="fr-FR" altLang="zh-CN" sz="1600" b="1" u="sng" dirty="0"/>
          </a:p>
        </p:txBody>
      </p:sp>
      <p:sp>
        <p:nvSpPr>
          <p:cNvPr id="65" name="Text Box 48"/>
          <p:cNvSpPr txBox="1">
            <a:spLocks noChangeArrowheads="1"/>
          </p:cNvSpPr>
          <p:nvPr/>
        </p:nvSpPr>
        <p:spPr bwMode="auto">
          <a:xfrm>
            <a:off x="7588250" y="1536700"/>
            <a:ext cx="747713"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a:t>M3</a:t>
            </a:r>
          </a:p>
        </p:txBody>
      </p:sp>
      <p:sp>
        <p:nvSpPr>
          <p:cNvPr id="66" name="Rectangle 49"/>
          <p:cNvSpPr>
            <a:spLocks noChangeArrowheads="1"/>
          </p:cNvSpPr>
          <p:nvPr/>
        </p:nvSpPr>
        <p:spPr bwMode="auto">
          <a:xfrm>
            <a:off x="7239000" y="1905000"/>
            <a:ext cx="1544638" cy="609600"/>
          </a:xfrm>
          <a:prstGeom prst="rect">
            <a:avLst/>
          </a:prstGeom>
          <a:noFill/>
          <a:ln w="9525">
            <a:solidFill>
              <a:schemeClr val="tx1"/>
            </a:solidFill>
            <a:miter lim="800000"/>
            <a:headEnd/>
            <a:tailEnd/>
          </a:ln>
        </p:spPr>
        <p:txBody>
          <a:bodyPr wrap="none" anchor="ctr">
            <a:prstTxWarp prst="textNoShape">
              <a:avLst/>
            </a:prstTxWarp>
          </a:bodyPr>
          <a:lstStyle/>
          <a:p>
            <a:pPr algn="ctr"/>
            <a:r>
              <a:rPr lang="fr-FR" altLang="zh-CN" sz="1600" b="1"/>
              <a:t>Expand SNP</a:t>
            </a:r>
          </a:p>
          <a:p>
            <a:pPr algn="ctr"/>
            <a:r>
              <a:rPr lang="fr-FR" altLang="zh-CN" sz="1600" b="1"/>
              <a:t>Set</a:t>
            </a:r>
          </a:p>
        </p:txBody>
      </p:sp>
      <p:cxnSp>
        <p:nvCxnSpPr>
          <p:cNvPr id="67" name="AutoShape 50"/>
          <p:cNvCxnSpPr>
            <a:cxnSpLocks noChangeShapeType="1"/>
            <a:stCxn id="66" idx="2"/>
            <a:endCxn id="94" idx="0"/>
          </p:cNvCxnSpPr>
          <p:nvPr/>
        </p:nvCxnSpPr>
        <p:spPr bwMode="auto">
          <a:xfrm rot="16200000" flipH="1">
            <a:off x="7676356" y="2849562"/>
            <a:ext cx="685800" cy="15875"/>
          </a:xfrm>
          <a:prstGeom prst="straightConnector1">
            <a:avLst/>
          </a:prstGeom>
          <a:noFill/>
          <a:ln w="9525">
            <a:solidFill>
              <a:schemeClr val="tx1"/>
            </a:solidFill>
            <a:round/>
            <a:headEnd/>
            <a:tailEnd type="triangle" w="med" len="med"/>
          </a:ln>
        </p:spPr>
      </p:cxnSp>
      <p:sp>
        <p:nvSpPr>
          <p:cNvPr id="80" name="TextBox 47"/>
          <p:cNvSpPr txBox="1">
            <a:spLocks noChangeArrowheads="1"/>
          </p:cNvSpPr>
          <p:nvPr/>
        </p:nvSpPr>
        <p:spPr bwMode="auto">
          <a:xfrm>
            <a:off x="6019800" y="2362200"/>
            <a:ext cx="1141413" cy="260350"/>
          </a:xfrm>
          <a:prstGeom prst="rect">
            <a:avLst/>
          </a:prstGeom>
          <a:noFill/>
          <a:ln w="9525">
            <a:noFill/>
            <a:miter lim="800000"/>
            <a:headEnd/>
            <a:tailEnd/>
          </a:ln>
        </p:spPr>
        <p:txBody>
          <a:bodyPr wrap="none">
            <a:prstTxWarp prst="textNoShape">
              <a:avLst/>
            </a:prstTxWarp>
            <a:spAutoFit/>
          </a:bodyPr>
          <a:lstStyle/>
          <a:p>
            <a:r>
              <a:rPr lang="en-US" altLang="zh-CN" sz="1100" dirty="0" err="1"/>
              <a:t>SNPs</a:t>
            </a:r>
            <a:r>
              <a:rPr lang="en-US" altLang="zh-CN" sz="1100" dirty="0"/>
              <a:t>, ethnicity</a:t>
            </a:r>
          </a:p>
        </p:txBody>
      </p:sp>
      <p:sp>
        <p:nvSpPr>
          <p:cNvPr id="81" name="TextBox 50"/>
          <p:cNvSpPr txBox="1">
            <a:spLocks noChangeArrowheads="1"/>
          </p:cNvSpPr>
          <p:nvPr/>
        </p:nvSpPr>
        <p:spPr bwMode="auto">
          <a:xfrm>
            <a:off x="5400675" y="1465263"/>
            <a:ext cx="1439863" cy="601662"/>
          </a:xfrm>
          <a:prstGeom prst="rect">
            <a:avLst/>
          </a:prstGeom>
          <a:noFill/>
          <a:ln w="9525">
            <a:noFill/>
            <a:miter lim="800000"/>
            <a:headEnd/>
            <a:tailEnd/>
          </a:ln>
        </p:spPr>
        <p:txBody>
          <a:bodyPr>
            <a:prstTxWarp prst="textNoShape">
              <a:avLst/>
            </a:prstTxWarp>
            <a:spAutoFit/>
          </a:bodyPr>
          <a:lstStyle/>
          <a:p>
            <a:r>
              <a:rPr lang="en-US" altLang="zh-CN" sz="1100" dirty="0"/>
              <a:t>lifestyle, family history, physical symptoms</a:t>
            </a:r>
          </a:p>
        </p:txBody>
      </p:sp>
      <p:sp>
        <p:nvSpPr>
          <p:cNvPr id="86" name="TextBox 50"/>
          <p:cNvSpPr txBox="1">
            <a:spLocks noChangeArrowheads="1"/>
          </p:cNvSpPr>
          <p:nvPr/>
        </p:nvSpPr>
        <p:spPr bwMode="auto">
          <a:xfrm>
            <a:off x="5456238" y="5581650"/>
            <a:ext cx="796925" cy="261938"/>
          </a:xfrm>
          <a:prstGeom prst="rect">
            <a:avLst/>
          </a:prstGeom>
          <a:noFill/>
          <a:ln w="9525">
            <a:noFill/>
            <a:miter lim="800000"/>
            <a:headEnd/>
            <a:tailEnd/>
          </a:ln>
        </p:spPr>
        <p:txBody>
          <a:bodyPr wrap="none">
            <a:prstTxWarp prst="textNoShape">
              <a:avLst/>
            </a:prstTxWarp>
            <a:spAutoFit/>
          </a:bodyPr>
          <a:lstStyle/>
          <a:p>
            <a:r>
              <a:rPr lang="en-US" altLang="zh-CN" sz="1100"/>
              <a:t>prognosis</a:t>
            </a:r>
          </a:p>
        </p:txBody>
      </p:sp>
      <p:sp>
        <p:nvSpPr>
          <p:cNvPr id="87" name="TextBox 47"/>
          <p:cNvSpPr txBox="1">
            <a:spLocks noChangeArrowheads="1"/>
          </p:cNvSpPr>
          <p:nvPr/>
        </p:nvSpPr>
        <p:spPr bwMode="auto">
          <a:xfrm>
            <a:off x="7620000" y="2743200"/>
            <a:ext cx="546100" cy="261937"/>
          </a:xfrm>
          <a:prstGeom prst="rect">
            <a:avLst/>
          </a:prstGeom>
          <a:noFill/>
          <a:ln w="9525">
            <a:noFill/>
            <a:miter lim="800000"/>
            <a:headEnd/>
            <a:tailEnd/>
          </a:ln>
        </p:spPr>
        <p:txBody>
          <a:bodyPr wrap="none">
            <a:prstTxWarp prst="textNoShape">
              <a:avLst/>
            </a:prstTxWarp>
            <a:spAutoFit/>
          </a:bodyPr>
          <a:lstStyle/>
          <a:p>
            <a:r>
              <a:rPr lang="en-US" altLang="zh-CN" sz="1100" dirty="0" err="1"/>
              <a:t>SNPs</a:t>
            </a:r>
            <a:endParaRPr lang="en-US" altLang="zh-CN" sz="1100" dirty="0"/>
          </a:p>
        </p:txBody>
      </p:sp>
      <p:sp>
        <p:nvSpPr>
          <p:cNvPr id="88" name="TextBox 53"/>
          <p:cNvSpPr txBox="1">
            <a:spLocks noChangeArrowheads="1"/>
          </p:cNvSpPr>
          <p:nvPr/>
        </p:nvSpPr>
        <p:spPr bwMode="auto">
          <a:xfrm>
            <a:off x="6629400" y="4191000"/>
            <a:ext cx="1131887" cy="261938"/>
          </a:xfrm>
          <a:prstGeom prst="rect">
            <a:avLst/>
          </a:prstGeom>
          <a:noFill/>
          <a:ln w="9525">
            <a:noFill/>
            <a:miter lim="800000"/>
            <a:headEnd/>
            <a:tailEnd/>
          </a:ln>
        </p:spPr>
        <p:txBody>
          <a:bodyPr>
            <a:prstTxWarp prst="textNoShape">
              <a:avLst/>
            </a:prstTxWarp>
            <a:spAutoFit/>
          </a:bodyPr>
          <a:lstStyle/>
          <a:p>
            <a:r>
              <a:rPr lang="en-US" altLang="zh-CN" sz="1100" dirty="0"/>
              <a:t>disorders</a:t>
            </a:r>
          </a:p>
        </p:txBody>
      </p:sp>
      <p:cxnSp>
        <p:nvCxnSpPr>
          <p:cNvPr id="92" name="AutoShape 69"/>
          <p:cNvCxnSpPr>
            <a:cxnSpLocks noChangeShapeType="1"/>
            <a:stCxn id="59" idx="2"/>
            <a:endCxn id="64" idx="0"/>
          </p:cNvCxnSpPr>
          <p:nvPr/>
        </p:nvCxnSpPr>
        <p:spPr bwMode="auto">
          <a:xfrm rot="5400000">
            <a:off x="4574382" y="3644106"/>
            <a:ext cx="2565400" cy="11113"/>
          </a:xfrm>
          <a:prstGeom prst="straightConnector1">
            <a:avLst/>
          </a:prstGeom>
          <a:noFill/>
          <a:ln w="9525">
            <a:solidFill>
              <a:schemeClr val="tx1"/>
            </a:solidFill>
            <a:round/>
            <a:headEnd/>
            <a:tailEnd type="triangle" w="med" len="med"/>
          </a:ln>
        </p:spPr>
      </p:cxnSp>
      <p:sp>
        <p:nvSpPr>
          <p:cNvPr id="93" name="Text Box 54"/>
          <p:cNvSpPr txBox="1">
            <a:spLocks noChangeArrowheads="1"/>
          </p:cNvSpPr>
          <p:nvPr/>
        </p:nvSpPr>
        <p:spPr bwMode="auto">
          <a:xfrm>
            <a:off x="6553200" y="3200400"/>
            <a:ext cx="747712"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fr-FR" altLang="zh-CN" sz="1600" b="1" dirty="0"/>
              <a:t>M4</a:t>
            </a:r>
          </a:p>
        </p:txBody>
      </p:sp>
      <p:sp>
        <p:nvSpPr>
          <p:cNvPr id="94" name="Rectangle 40"/>
          <p:cNvSpPr>
            <a:spLocks noChangeArrowheads="1"/>
          </p:cNvSpPr>
          <p:nvPr/>
        </p:nvSpPr>
        <p:spPr bwMode="auto">
          <a:xfrm>
            <a:off x="7162800" y="3200400"/>
            <a:ext cx="1728788" cy="576262"/>
          </a:xfrm>
          <a:prstGeom prst="rect">
            <a:avLst/>
          </a:prstGeom>
          <a:solidFill>
            <a:srgbClr val="B4DE86"/>
          </a:solidFill>
          <a:ln w="9525">
            <a:solidFill>
              <a:schemeClr val="tx1"/>
            </a:solidFill>
            <a:miter lim="800000"/>
            <a:headEnd/>
            <a:tailEnd/>
          </a:ln>
        </p:spPr>
        <p:txBody>
          <a:bodyPr wrap="none" anchor="ctr">
            <a:prstTxWarp prst="textNoShape">
              <a:avLst/>
            </a:prstTxWarp>
          </a:bodyPr>
          <a:lstStyle/>
          <a:p>
            <a:pPr algn="ctr"/>
            <a:r>
              <a:rPr lang="fr-FR" altLang="zh-CN" sz="1400" b="1" dirty="0" err="1"/>
              <a:t>Consult</a:t>
            </a:r>
            <a:r>
              <a:rPr lang="fr-FR" altLang="zh-CN" sz="1400" b="1" dirty="0"/>
              <a:t> </a:t>
            </a:r>
          </a:p>
          <a:p>
            <a:pPr algn="ctr"/>
            <a:r>
              <a:rPr lang="fr-FR" altLang="zh-CN" sz="1400" b="1" dirty="0"/>
              <a:t> </a:t>
            </a:r>
            <a:r>
              <a:rPr lang="fr-FR" altLang="zh-CN" sz="1400" b="1" dirty="0" err="1"/>
              <a:t>External</a:t>
            </a:r>
            <a:r>
              <a:rPr lang="fr-FR" altLang="zh-CN" sz="1400" b="1" dirty="0"/>
              <a:t> </a:t>
            </a:r>
            <a:r>
              <a:rPr lang="fr-FR" altLang="zh-CN" sz="1400" b="1" dirty="0" err="1"/>
              <a:t>Databases</a:t>
            </a:r>
            <a:r>
              <a:rPr lang="fr-FR" altLang="zh-CN" sz="1400" b="1"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3" grpId="0"/>
      <p:bldP spid="64" grpId="0" animBg="1"/>
      <p:bldP spid="65" grpId="0"/>
      <p:bldP spid="66" grpId="0" animBg="1"/>
      <p:bldP spid="80" grpId="0"/>
      <p:bldP spid="81" grpId="0"/>
      <p:bldP spid="86" grpId="0"/>
      <p:bldP spid="87" grpId="0"/>
      <p:bldP spid="88" grpId="0"/>
      <p:bldP spid="93" grpId="0"/>
      <p:bldP spid="94"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1"/>
                </a:solidFill>
              </a:rPr>
              <a:t>Queries</a:t>
            </a:r>
            <a:endParaRPr lang="en-US" dirty="0">
              <a:solidFill>
                <a:schemeClr val="accent1"/>
              </a:solidFill>
            </a:endParaRPr>
          </a:p>
        </p:txBody>
      </p:sp>
      <p:sp>
        <p:nvSpPr>
          <p:cNvPr id="6" name="Content Placeholder 5"/>
          <p:cNvSpPr>
            <a:spLocks noGrp="1"/>
          </p:cNvSpPr>
          <p:nvPr>
            <p:ph idx="1"/>
          </p:nvPr>
        </p:nvSpPr>
        <p:spPr/>
        <p:txBody>
          <a:bodyPr>
            <a:normAutofit lnSpcReduction="10000"/>
          </a:bodyPr>
          <a:lstStyle/>
          <a:p>
            <a:r>
              <a:rPr lang="en-US" dirty="0" smtClean="0"/>
              <a:t>“Workflows in which Expand SNP is performed before Query </a:t>
            </a:r>
            <a:r>
              <a:rPr lang="en-US" dirty="0" err="1" smtClean="0"/>
              <a:t>PubMed</a:t>
            </a:r>
            <a:r>
              <a:rPr lang="en-US" dirty="0" smtClean="0"/>
              <a:t>.”</a:t>
            </a:r>
          </a:p>
          <a:p>
            <a:r>
              <a:rPr lang="en-US" dirty="0" smtClean="0"/>
              <a:t>“Data items that were used to produce d19.”</a:t>
            </a:r>
          </a:p>
          <a:p>
            <a:r>
              <a:rPr lang="en-US" dirty="0" smtClean="0"/>
              <a:t>…</a:t>
            </a:r>
          </a:p>
          <a:p>
            <a:endParaRPr lang="en-US" dirty="0" smtClean="0"/>
          </a:p>
          <a:p>
            <a:r>
              <a:rPr lang="en-US" dirty="0" smtClean="0">
                <a:solidFill>
                  <a:srgbClr val="006600"/>
                </a:solidFill>
              </a:rPr>
              <a:t>Shares with search the need to match certain terms and give a view of the result and preserve privacy.</a:t>
            </a:r>
            <a:endParaRPr lang="en-US" dirty="0">
              <a:solidFill>
                <a:srgbClr val="006600"/>
              </a:solidFill>
            </a:endParaRPr>
          </a:p>
        </p:txBody>
      </p:sp>
      <p:sp>
        <p:nvSpPr>
          <p:cNvPr id="4" name="Slide Number Placeholder 3"/>
          <p:cNvSpPr>
            <a:spLocks noGrp="1"/>
          </p:cNvSpPr>
          <p:nvPr>
            <p:ph type="sldNum" sz="quarter" idx="12"/>
          </p:nvPr>
        </p:nvSpPr>
        <p:spPr/>
        <p:txBody>
          <a:bodyPr/>
          <a:lstStyle/>
          <a:p>
            <a:fld id="{4E84E5E2-B9EB-430E-9E65-95FD903A74B5}"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accent1"/>
                </a:solidFill>
              </a:rPr>
              <a:t>Research Challenges</a:t>
            </a:r>
            <a:endParaRPr lang="en-US" dirty="0">
              <a:solidFill>
                <a:schemeClr val="accent1"/>
              </a:solidFill>
            </a:endParaRPr>
          </a:p>
        </p:txBody>
      </p:sp>
      <p:sp>
        <p:nvSpPr>
          <p:cNvPr id="3" name="Content Placeholder 2"/>
          <p:cNvSpPr>
            <a:spLocks noGrp="1"/>
          </p:cNvSpPr>
          <p:nvPr>
            <p:ph idx="1"/>
          </p:nvPr>
        </p:nvSpPr>
        <p:spPr>
          <a:xfrm>
            <a:off x="457200" y="1143000"/>
            <a:ext cx="8229600" cy="4983163"/>
          </a:xfrm>
        </p:spPr>
        <p:txBody>
          <a:bodyPr>
            <a:normAutofit fontScale="85000" lnSpcReduction="20000"/>
          </a:bodyPr>
          <a:lstStyle/>
          <a:p>
            <a:r>
              <a:rPr lang="en-US" dirty="0" smtClean="0"/>
              <a:t>More ways of enabling scientists to construct workflows</a:t>
            </a:r>
          </a:p>
          <a:p>
            <a:endParaRPr lang="en-US" dirty="0" smtClean="0"/>
          </a:p>
          <a:p>
            <a:r>
              <a:rPr lang="en-US" dirty="0" smtClean="0"/>
              <a:t>Formalizing privacy notions</a:t>
            </a:r>
          </a:p>
          <a:p>
            <a:pPr lvl="1"/>
            <a:endParaRPr lang="en-US" dirty="0" smtClean="0"/>
          </a:p>
          <a:p>
            <a:r>
              <a:rPr lang="en-US" dirty="0" smtClean="0"/>
              <a:t>Provenance query language?</a:t>
            </a:r>
          </a:p>
          <a:p>
            <a:pPr lvl="1">
              <a:buNone/>
            </a:pPr>
            <a:endParaRPr lang="en-US" dirty="0" smtClean="0"/>
          </a:p>
          <a:p>
            <a:r>
              <a:rPr lang="en-US" dirty="0" smtClean="0"/>
              <a:t>Efficiently identifying data that users can access</a:t>
            </a:r>
          </a:p>
          <a:p>
            <a:pPr lvl="1"/>
            <a:r>
              <a:rPr lang="en-US" dirty="0" smtClean="0"/>
              <a:t>users may have different privileges, yielding many different access views. </a:t>
            </a:r>
          </a:p>
          <a:p>
            <a:r>
              <a:rPr lang="en-US" dirty="0" smtClean="0"/>
              <a:t> …</a:t>
            </a:r>
            <a:endParaRPr lang="en-US" dirty="0"/>
          </a:p>
        </p:txBody>
      </p:sp>
      <p:sp>
        <p:nvSpPr>
          <p:cNvPr id="5" name="Slide Number Placeholder 4"/>
          <p:cNvSpPr>
            <a:spLocks noGrp="1"/>
          </p:cNvSpPr>
          <p:nvPr>
            <p:ph type="sldNum" sz="quarter" idx="12"/>
          </p:nvPr>
        </p:nvSpPr>
        <p:spPr/>
        <p:txBody>
          <a:bodyPr/>
          <a:lstStyle/>
          <a:p>
            <a:fld id="{4E84E5E2-B9EB-430E-9E65-95FD903A74B5}"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0"/>
          <p:cNvPicPr>
            <a:picLocks noChangeAspect="1" noChangeArrowheads="1"/>
          </p:cNvPicPr>
          <p:nvPr/>
        </p:nvPicPr>
        <p:blipFill>
          <a:blip r:embed="rId3"/>
          <a:srcRect/>
          <a:stretch>
            <a:fillRect/>
          </a:stretch>
        </p:blipFill>
        <p:spPr bwMode="auto">
          <a:xfrm>
            <a:off x="7543800" y="2209800"/>
            <a:ext cx="1143000" cy="1866900"/>
          </a:xfrm>
          <a:prstGeom prst="rect">
            <a:avLst/>
          </a:prstGeom>
          <a:noFill/>
          <a:ln w="9525">
            <a:noFill/>
            <a:miter lim="800000"/>
            <a:headEnd/>
            <a:tailEnd/>
          </a:ln>
        </p:spPr>
      </p:pic>
      <p:sp>
        <p:nvSpPr>
          <p:cNvPr id="53252" name="Slide Number Placeholder 7"/>
          <p:cNvSpPr txBox="1">
            <a:spLocks noGrp="1"/>
          </p:cNvSpPr>
          <p:nvPr/>
        </p:nvSpPr>
        <p:spPr bwMode="auto">
          <a:xfrm>
            <a:off x="6553200" y="6248400"/>
            <a:ext cx="2133600" cy="457200"/>
          </a:xfrm>
          <a:prstGeom prst="rect">
            <a:avLst/>
          </a:prstGeom>
          <a:noFill/>
          <a:ln w="9525">
            <a:noFill/>
            <a:miter lim="800000"/>
            <a:headEnd/>
            <a:tailEnd/>
          </a:ln>
        </p:spPr>
        <p:txBody>
          <a:bodyPr anchor="b">
            <a:prstTxWarp prst="textNoShape">
              <a:avLst/>
            </a:prstTxWarp>
          </a:bodyPr>
          <a:lstStyle/>
          <a:p>
            <a:pPr algn="r" eaLnBrk="1" hangingPunct="1"/>
            <a:endParaRPr lang="en-US" sz="1200"/>
          </a:p>
        </p:txBody>
      </p:sp>
      <p:sp>
        <p:nvSpPr>
          <p:cNvPr id="224258" name="Rectangle 2"/>
          <p:cNvSpPr>
            <a:spLocks noGrp="1" noChangeArrowheads="1"/>
          </p:cNvSpPr>
          <p:nvPr>
            <p:ph type="title" idx="4294967295"/>
          </p:nvPr>
        </p:nvSpPr>
        <p:spPr>
          <a:xfrm>
            <a:off x="304800" y="76200"/>
            <a:ext cx="8150225" cy="612775"/>
          </a:xfrm>
        </p:spPr>
        <p:txBody>
          <a:bodyPr/>
          <a:lstStyle/>
          <a:p>
            <a:pPr eaLnBrk="1" hangingPunct="1">
              <a:defRPr/>
            </a:pPr>
            <a:r>
              <a:rPr lang="en-US" sz="3200" dirty="0" smtClean="0">
                <a:solidFill>
                  <a:schemeClr val="accent1"/>
                </a:solidFill>
              </a:rPr>
              <a:t>Acknowledgments</a:t>
            </a:r>
          </a:p>
        </p:txBody>
      </p:sp>
      <p:sp>
        <p:nvSpPr>
          <p:cNvPr id="53254" name="Rectangle 4"/>
          <p:cNvSpPr>
            <a:spLocks noGrp="1" noChangeArrowheads="1"/>
          </p:cNvSpPr>
          <p:nvPr>
            <p:ph type="body" sz="half" idx="4294967295"/>
          </p:nvPr>
        </p:nvSpPr>
        <p:spPr>
          <a:xfrm>
            <a:off x="457200" y="838200"/>
            <a:ext cx="4191000" cy="5562600"/>
          </a:xfrm>
          <a:noFill/>
        </p:spPr>
        <p:txBody>
          <a:bodyPr>
            <a:noAutofit/>
          </a:bodyPr>
          <a:lstStyle/>
          <a:p>
            <a:pPr eaLnBrk="1" hangingPunct="1">
              <a:lnSpc>
                <a:spcPct val="80000"/>
              </a:lnSpc>
            </a:pPr>
            <a:r>
              <a:rPr lang="en-US" sz="2000" dirty="0" smtClean="0">
                <a:sym typeface="Wingdings" charset="2"/>
              </a:rPr>
              <a:t>Members of the </a:t>
            </a:r>
            <a:r>
              <a:rPr lang="en-US" sz="2000" dirty="0" err="1" smtClean="0">
                <a:sym typeface="Wingdings" charset="2"/>
              </a:rPr>
              <a:t>PennDB</a:t>
            </a:r>
            <a:r>
              <a:rPr lang="en-US" sz="2000" dirty="0" smtClean="0">
                <a:sym typeface="Wingdings" charset="2"/>
              </a:rPr>
              <a:t> group</a:t>
            </a:r>
          </a:p>
          <a:p>
            <a:pPr lvl="1" eaLnBrk="1" hangingPunct="1">
              <a:lnSpc>
                <a:spcPct val="80000"/>
              </a:lnSpc>
            </a:pPr>
            <a:r>
              <a:rPr lang="en-US" sz="2000" dirty="0">
                <a:sym typeface="Wingdings" charset="2"/>
              </a:rPr>
              <a:t>Susan Davidson</a:t>
            </a:r>
            <a:endParaRPr lang="en-US" sz="2000" dirty="0" smtClean="0">
              <a:sym typeface="Wingdings" charset="2"/>
            </a:endParaRPr>
          </a:p>
          <a:p>
            <a:pPr lvl="1" eaLnBrk="1" hangingPunct="1">
              <a:lnSpc>
                <a:spcPct val="80000"/>
              </a:lnSpc>
            </a:pPr>
            <a:r>
              <a:rPr lang="en-US" sz="2000" dirty="0" err="1" smtClean="0">
                <a:sym typeface="Wingdings" charset="2"/>
              </a:rPr>
              <a:t>Sanjeev</a:t>
            </a:r>
            <a:r>
              <a:rPr lang="en-US" sz="2000" dirty="0" smtClean="0">
                <a:sym typeface="Wingdings" charset="2"/>
              </a:rPr>
              <a:t> </a:t>
            </a:r>
            <a:r>
              <a:rPr lang="en-US" sz="2000" dirty="0" err="1">
                <a:sym typeface="Wingdings" charset="2"/>
              </a:rPr>
              <a:t>Khanna</a:t>
            </a:r>
            <a:endParaRPr lang="en-US" sz="2000" dirty="0" smtClean="0">
              <a:sym typeface="Wingdings" charset="2"/>
            </a:endParaRPr>
          </a:p>
          <a:p>
            <a:pPr lvl="1" eaLnBrk="1" hangingPunct="1">
              <a:lnSpc>
                <a:spcPct val="80000"/>
              </a:lnSpc>
            </a:pPr>
            <a:r>
              <a:rPr lang="en-US" sz="2000" dirty="0" err="1" smtClean="0">
                <a:sym typeface="Wingdings" charset="2"/>
              </a:rPr>
              <a:t>Sudeepa</a:t>
            </a:r>
            <a:r>
              <a:rPr lang="en-US" sz="2000" dirty="0" smtClean="0">
                <a:sym typeface="Wingdings" charset="2"/>
              </a:rPr>
              <a:t> Roy</a:t>
            </a:r>
          </a:p>
          <a:p>
            <a:pPr lvl="1" eaLnBrk="1" hangingPunct="1">
              <a:lnSpc>
                <a:spcPct val="80000"/>
              </a:lnSpc>
            </a:pPr>
            <a:r>
              <a:rPr lang="en-US" sz="2000" dirty="0" smtClean="0">
                <a:sym typeface="Wingdings" charset="2"/>
              </a:rPr>
              <a:t>Julia </a:t>
            </a:r>
            <a:r>
              <a:rPr lang="en-US" sz="2000" dirty="0" err="1" smtClean="0">
                <a:sym typeface="Wingdings" charset="2"/>
              </a:rPr>
              <a:t>Stoyanovich</a:t>
            </a:r>
            <a:endParaRPr lang="en-US" sz="2000" dirty="0" smtClean="0">
              <a:sym typeface="Wingdings" charset="2"/>
            </a:endParaRPr>
          </a:p>
          <a:p>
            <a:pPr lvl="1" eaLnBrk="1" hangingPunct="1">
              <a:lnSpc>
                <a:spcPct val="80000"/>
              </a:lnSpc>
            </a:pPr>
            <a:r>
              <a:rPr lang="en-US" sz="2000" dirty="0" smtClean="0">
                <a:sym typeface="Wingdings" charset="2"/>
              </a:rPr>
              <a:t>Val </a:t>
            </a:r>
            <a:r>
              <a:rPr lang="en-US" sz="2000" dirty="0" err="1" smtClean="0">
                <a:sym typeface="Wingdings" charset="2"/>
              </a:rPr>
              <a:t>Tannen</a:t>
            </a:r>
            <a:endParaRPr lang="en-US" sz="2000" dirty="0" smtClean="0">
              <a:sym typeface="Wingdings" charset="2"/>
            </a:endParaRPr>
          </a:p>
          <a:p>
            <a:pPr lvl="1" eaLnBrk="1" hangingPunct="1">
              <a:lnSpc>
                <a:spcPct val="80000"/>
              </a:lnSpc>
            </a:pPr>
            <a:endParaRPr lang="en-US" sz="2000" dirty="0" smtClean="0">
              <a:sym typeface="Wingdings" charset="2"/>
            </a:endParaRPr>
          </a:p>
          <a:p>
            <a:pPr>
              <a:lnSpc>
                <a:spcPct val="80000"/>
              </a:lnSpc>
            </a:pPr>
            <a:r>
              <a:rPr lang="en-US" sz="2000" dirty="0" smtClean="0">
                <a:sym typeface="Wingdings" charset="2"/>
              </a:rPr>
              <a:t>Friend of </a:t>
            </a:r>
            <a:r>
              <a:rPr lang="en-US" sz="2000" dirty="0" err="1" smtClean="0">
                <a:sym typeface="Wingdings" charset="2"/>
              </a:rPr>
              <a:t>PennDB</a:t>
            </a:r>
            <a:r>
              <a:rPr lang="en-US" sz="2000" dirty="0" smtClean="0">
                <a:sym typeface="Wingdings" charset="2"/>
              </a:rPr>
              <a:t> and Tel Aviv faculty</a:t>
            </a:r>
          </a:p>
          <a:p>
            <a:pPr lvl="1">
              <a:lnSpc>
                <a:spcPct val="80000"/>
              </a:lnSpc>
            </a:pPr>
            <a:r>
              <a:rPr lang="en-US" sz="2000" dirty="0" err="1" smtClean="0">
                <a:sym typeface="Wingdings" charset="2"/>
              </a:rPr>
              <a:t>Tova</a:t>
            </a:r>
            <a:r>
              <a:rPr lang="en-US" sz="2000" dirty="0" smtClean="0">
                <a:sym typeface="Wingdings" charset="2"/>
              </a:rPr>
              <a:t> Milo</a:t>
            </a:r>
          </a:p>
          <a:p>
            <a:pPr lvl="1" eaLnBrk="1" hangingPunct="1">
              <a:lnSpc>
                <a:spcPct val="80000"/>
              </a:lnSpc>
            </a:pPr>
            <a:endParaRPr lang="en-US" sz="2000" dirty="0" smtClean="0">
              <a:sym typeface="Wingdings" charset="2"/>
            </a:endParaRPr>
          </a:p>
          <a:p>
            <a:pPr>
              <a:lnSpc>
                <a:spcPct val="80000"/>
              </a:lnSpc>
            </a:pPr>
            <a:r>
              <a:rPr lang="en-US" sz="2000" dirty="0" err="1" smtClean="0">
                <a:sym typeface="Wingdings" charset="2"/>
              </a:rPr>
              <a:t>PennDB</a:t>
            </a:r>
            <a:r>
              <a:rPr lang="en-US" sz="2000" dirty="0" smtClean="0">
                <a:sym typeface="Wingdings" charset="2"/>
              </a:rPr>
              <a:t> alum and ASU faculty</a:t>
            </a:r>
          </a:p>
          <a:p>
            <a:pPr lvl="1">
              <a:lnSpc>
                <a:spcPct val="80000"/>
              </a:lnSpc>
            </a:pPr>
            <a:r>
              <a:rPr lang="en-US" sz="2000" dirty="0" smtClean="0">
                <a:sym typeface="Wingdings" charset="2"/>
              </a:rPr>
              <a:t> Yi Chen</a:t>
            </a:r>
          </a:p>
          <a:p>
            <a:pPr lvl="1" eaLnBrk="1" hangingPunct="1">
              <a:lnSpc>
                <a:spcPct val="80000"/>
              </a:lnSpc>
            </a:pPr>
            <a:endParaRPr lang="en-US" sz="2000" dirty="0" smtClean="0">
              <a:sym typeface="Wingdings" charset="2"/>
            </a:endParaRPr>
          </a:p>
          <a:p>
            <a:pPr eaLnBrk="1" hangingPunct="1">
              <a:lnSpc>
                <a:spcPct val="80000"/>
              </a:lnSpc>
            </a:pPr>
            <a:r>
              <a:rPr lang="en-US" sz="2000" dirty="0" smtClean="0">
                <a:sym typeface="Wingdings" charset="2"/>
              </a:rPr>
              <a:t>Bioinformatics collaborators</a:t>
            </a:r>
          </a:p>
          <a:p>
            <a:pPr lvl="1">
              <a:lnSpc>
                <a:spcPct val="80000"/>
              </a:lnSpc>
            </a:pPr>
            <a:r>
              <a:rPr lang="en-US" sz="2000" dirty="0" smtClean="0">
                <a:sym typeface="Wingdings" charset="2"/>
              </a:rPr>
              <a:t>Sarah Cohen-</a:t>
            </a:r>
            <a:r>
              <a:rPr lang="en-US" sz="2000" dirty="0" err="1" smtClean="0">
                <a:sym typeface="Wingdings" charset="2"/>
              </a:rPr>
              <a:t>Boulakia</a:t>
            </a:r>
            <a:endParaRPr lang="en-US" sz="2000" dirty="0" smtClean="0">
              <a:sym typeface="Wingdings" charset="2"/>
            </a:endParaRPr>
          </a:p>
          <a:p>
            <a:pPr eaLnBrk="1" hangingPunct="1">
              <a:lnSpc>
                <a:spcPct val="80000"/>
              </a:lnSpc>
              <a:buFont typeface="Wingdings" charset="2"/>
              <a:buNone/>
            </a:pPr>
            <a:endParaRPr lang="en-US" sz="2000" dirty="0" smtClean="0">
              <a:sym typeface="Wingdings" charset="2"/>
            </a:endParaRPr>
          </a:p>
        </p:txBody>
      </p:sp>
      <p:pic>
        <p:nvPicPr>
          <p:cNvPr id="53256" name="Picture 16"/>
          <p:cNvPicPr>
            <a:picLocks noChangeAspect="1" noChangeArrowheads="1"/>
          </p:cNvPicPr>
          <p:nvPr/>
        </p:nvPicPr>
        <p:blipFill>
          <a:blip r:embed="rId4"/>
          <a:srcRect/>
          <a:stretch>
            <a:fillRect/>
          </a:stretch>
        </p:blipFill>
        <p:spPr bwMode="auto">
          <a:xfrm>
            <a:off x="4724400" y="2209800"/>
            <a:ext cx="1219200" cy="1725613"/>
          </a:xfrm>
          <a:prstGeom prst="rect">
            <a:avLst/>
          </a:prstGeom>
          <a:noFill/>
          <a:ln w="9525">
            <a:noFill/>
            <a:miter lim="800000"/>
            <a:headEnd/>
            <a:tailEnd/>
          </a:ln>
        </p:spPr>
      </p:pic>
      <p:pic>
        <p:nvPicPr>
          <p:cNvPr id="53257" name="Picture 18"/>
          <p:cNvPicPr>
            <a:picLocks noChangeAspect="1" noChangeArrowheads="1"/>
          </p:cNvPicPr>
          <p:nvPr/>
        </p:nvPicPr>
        <p:blipFill>
          <a:blip r:embed="rId5"/>
          <a:srcRect/>
          <a:stretch>
            <a:fillRect/>
          </a:stretch>
        </p:blipFill>
        <p:spPr bwMode="auto">
          <a:xfrm>
            <a:off x="5638800" y="4191000"/>
            <a:ext cx="1943100" cy="1301750"/>
          </a:xfrm>
          <a:prstGeom prst="rect">
            <a:avLst/>
          </a:prstGeom>
          <a:noFill/>
          <a:ln w="9525">
            <a:noFill/>
            <a:miter lim="800000"/>
            <a:headEnd/>
            <a:tailEnd/>
          </a:ln>
        </p:spPr>
      </p:pic>
      <p:sp>
        <p:nvSpPr>
          <p:cNvPr id="14" name="TextBox 13"/>
          <p:cNvSpPr txBox="1"/>
          <p:nvPr/>
        </p:nvSpPr>
        <p:spPr>
          <a:xfrm>
            <a:off x="914400" y="5867400"/>
            <a:ext cx="7763664" cy="1200329"/>
          </a:xfrm>
          <a:prstGeom prst="rect">
            <a:avLst/>
          </a:prstGeom>
          <a:noFill/>
        </p:spPr>
        <p:txBody>
          <a:bodyPr wrap="none" rtlCol="0">
            <a:spAutoFit/>
          </a:bodyPr>
          <a:lstStyle/>
          <a:p>
            <a:r>
              <a:rPr lang="en-US" dirty="0" smtClean="0">
                <a:solidFill>
                  <a:schemeClr val="accent1"/>
                </a:solidFill>
              </a:rPr>
              <a:t>This work was supported in part by NSF IIS-0803524, IIS-0629846,</a:t>
            </a:r>
          </a:p>
          <a:p>
            <a:r>
              <a:rPr lang="en-US" dirty="0" smtClean="0">
                <a:solidFill>
                  <a:schemeClr val="accent1"/>
                </a:solidFill>
              </a:rPr>
              <a:t> IIS-0915438, CCF-0635084, and IIS-0904314; </a:t>
            </a:r>
          </a:p>
          <a:p>
            <a:r>
              <a:rPr lang="en-US" dirty="0" smtClean="0">
                <a:solidFill>
                  <a:schemeClr val="accent1"/>
                </a:solidFill>
              </a:rPr>
              <a:t>NSF CAREER award IIS-0845647; and CRA 0937060</a:t>
            </a:r>
            <a:endParaRPr lang="en-US" dirty="0" smtClean="0">
              <a:solidFill>
                <a:schemeClr val="accent1"/>
              </a:solidFill>
              <a:sym typeface="Wingdings" charset="2"/>
            </a:endParaRPr>
          </a:p>
          <a:p>
            <a:endParaRPr lang="en-US" dirty="0">
              <a:solidFill>
                <a:schemeClr val="accent1"/>
              </a:solidFill>
            </a:endParaRPr>
          </a:p>
        </p:txBody>
      </p:sp>
      <p:pic>
        <p:nvPicPr>
          <p:cNvPr id="12" name="Picture 11"/>
          <p:cNvPicPr>
            <a:picLocks noChangeAspect="1"/>
          </p:cNvPicPr>
          <p:nvPr/>
        </p:nvPicPr>
        <p:blipFill>
          <a:blip r:embed="rId6"/>
          <a:stretch>
            <a:fillRect/>
          </a:stretch>
        </p:blipFill>
        <p:spPr>
          <a:xfrm>
            <a:off x="4343400" y="838200"/>
            <a:ext cx="1995149" cy="1357810"/>
          </a:xfrm>
          <a:prstGeom prst="rect">
            <a:avLst/>
          </a:prstGeom>
        </p:spPr>
      </p:pic>
      <p:pic>
        <p:nvPicPr>
          <p:cNvPr id="15" name="Picture 14"/>
          <p:cNvPicPr>
            <a:picLocks noChangeAspect="1"/>
          </p:cNvPicPr>
          <p:nvPr/>
        </p:nvPicPr>
        <p:blipFill>
          <a:blip r:embed="rId7"/>
          <a:stretch>
            <a:fillRect/>
          </a:stretch>
        </p:blipFill>
        <p:spPr>
          <a:xfrm>
            <a:off x="5943600" y="2209800"/>
            <a:ext cx="1601137" cy="2001421"/>
          </a:xfrm>
          <a:prstGeom prst="rect">
            <a:avLst/>
          </a:prstGeom>
        </p:spPr>
      </p:pic>
      <p:pic>
        <p:nvPicPr>
          <p:cNvPr id="16" name="Picture 15"/>
          <p:cNvPicPr>
            <a:picLocks noChangeAspect="1"/>
          </p:cNvPicPr>
          <p:nvPr/>
        </p:nvPicPr>
        <p:blipFill>
          <a:blip r:embed="rId8"/>
          <a:stretch>
            <a:fillRect/>
          </a:stretch>
        </p:blipFill>
        <p:spPr>
          <a:xfrm>
            <a:off x="4495800" y="3886200"/>
            <a:ext cx="1524000" cy="2011326"/>
          </a:xfrm>
          <a:prstGeom prst="rect">
            <a:avLst/>
          </a:prstGeom>
        </p:spPr>
      </p:pic>
      <p:pic>
        <p:nvPicPr>
          <p:cNvPr id="18" name="Picture 17"/>
          <p:cNvPicPr>
            <a:picLocks noChangeAspect="1"/>
          </p:cNvPicPr>
          <p:nvPr/>
        </p:nvPicPr>
        <p:blipFill>
          <a:blip r:embed="rId9"/>
          <a:stretch>
            <a:fillRect/>
          </a:stretch>
        </p:blipFill>
        <p:spPr>
          <a:xfrm>
            <a:off x="7467600" y="3962400"/>
            <a:ext cx="1317498" cy="1981200"/>
          </a:xfrm>
          <a:prstGeom prst="rect">
            <a:avLst/>
          </a:prstGeom>
        </p:spPr>
      </p:pic>
      <p:pic>
        <p:nvPicPr>
          <p:cNvPr id="19" name="Picture 18" descr="tannen"/>
          <p:cNvPicPr>
            <a:picLocks noChangeAspect="1" noChangeArrowheads="1"/>
          </p:cNvPicPr>
          <p:nvPr/>
        </p:nvPicPr>
        <p:blipFill>
          <a:blip r:embed="rId10"/>
          <a:srcRect/>
          <a:stretch>
            <a:fillRect/>
          </a:stretch>
        </p:blipFill>
        <p:spPr bwMode="auto">
          <a:xfrm>
            <a:off x="-1231362" y="4384552"/>
            <a:ext cx="1832" cy="1200"/>
          </a:xfrm>
          <a:prstGeom prst="rect">
            <a:avLst/>
          </a:prstGeom>
          <a:noFill/>
          <a:ln w="9525">
            <a:noFill/>
            <a:miter lim="800000"/>
            <a:headEnd/>
            <a:tailEnd/>
          </a:ln>
        </p:spPr>
      </p:pic>
      <p:pic>
        <p:nvPicPr>
          <p:cNvPr id="20" name="Picture 19" descr="tannen"/>
          <p:cNvPicPr>
            <a:picLocks noChangeAspect="1" noChangeArrowheads="1"/>
          </p:cNvPicPr>
          <p:nvPr/>
        </p:nvPicPr>
        <p:blipFill>
          <a:blip r:embed="rId10"/>
          <a:srcRect/>
          <a:stretch>
            <a:fillRect/>
          </a:stretch>
        </p:blipFill>
        <p:spPr bwMode="auto">
          <a:xfrm>
            <a:off x="455540" y="3194013"/>
            <a:ext cx="1832" cy="1200"/>
          </a:xfrm>
          <a:prstGeom prst="rect">
            <a:avLst/>
          </a:prstGeom>
          <a:noFill/>
          <a:ln w="9525">
            <a:noFill/>
            <a:miter lim="800000"/>
            <a:headEnd/>
            <a:tailEnd/>
          </a:ln>
        </p:spPr>
      </p:pic>
      <p:pic>
        <p:nvPicPr>
          <p:cNvPr id="21" name="Picture 10" descr="tannen"/>
          <p:cNvPicPr>
            <a:picLocks noChangeAspect="1" noChangeArrowheads="1"/>
          </p:cNvPicPr>
          <p:nvPr/>
        </p:nvPicPr>
        <p:blipFill>
          <a:blip r:embed="rId10"/>
          <a:srcRect/>
          <a:stretch>
            <a:fillRect/>
          </a:stretch>
        </p:blipFill>
        <p:spPr bwMode="auto">
          <a:xfrm>
            <a:off x="6235700" y="304800"/>
            <a:ext cx="2908300" cy="1905000"/>
          </a:xfrm>
          <a:prstGeom prst="rect">
            <a:avLst/>
          </a:prstGeom>
          <a:noFill/>
          <a:ln w="9525">
            <a:noFill/>
            <a:miter lim="800000"/>
            <a:headEnd/>
            <a:tailEnd/>
          </a:ln>
        </p:spPr>
      </p:pic>
    </p:spTree>
  </p:cSld>
  <p:clrMapOvr>
    <a:masterClrMapping/>
  </p:clrMapOvr>
  <p:transition advTm="27328"/>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84E5E2-B9EB-430E-9E65-95FD903A74B5}" type="slidenum">
              <a:rPr lang="en-US" smtClean="0"/>
              <a:pPr/>
              <a:t>24</a:t>
            </a:fld>
            <a:endParaRPr lang="en-US"/>
          </a:p>
        </p:txBody>
      </p:sp>
      <p:pic>
        <p:nvPicPr>
          <p:cNvPr id="6" name="Picture 5" descr="4.jpg"/>
          <p:cNvPicPr>
            <a:picLocks noChangeAspect="1"/>
          </p:cNvPicPr>
          <p:nvPr/>
        </p:nvPicPr>
        <p:blipFill>
          <a:blip r:embed="rId2"/>
          <a:stretch>
            <a:fillRect/>
          </a:stretch>
        </p:blipFill>
        <p:spPr>
          <a:xfrm>
            <a:off x="2286000" y="0"/>
            <a:ext cx="4556125" cy="685800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0" y="384175"/>
            <a:ext cx="8229600" cy="1139825"/>
          </a:xfrm>
        </p:spPr>
        <p:txBody>
          <a:bodyPr/>
          <a:lstStyle/>
          <a:p>
            <a:pPr eaLnBrk="1" hangingPunct="1"/>
            <a:r>
              <a:rPr lang="en-US" dirty="0" smtClean="0">
                <a:solidFill>
                  <a:srgbClr val="0070C0"/>
                </a:solidFill>
              </a:rPr>
              <a:t>Scientific Workflow</a:t>
            </a:r>
          </a:p>
        </p:txBody>
      </p:sp>
      <p:grpSp>
        <p:nvGrpSpPr>
          <p:cNvPr id="2" name="Group 83"/>
          <p:cNvGrpSpPr/>
          <p:nvPr/>
        </p:nvGrpSpPr>
        <p:grpSpPr>
          <a:xfrm>
            <a:off x="152400" y="1981200"/>
            <a:ext cx="2590801" cy="3657602"/>
            <a:chOff x="323273" y="786515"/>
            <a:chExt cx="4553529" cy="6151131"/>
          </a:xfrm>
        </p:grpSpPr>
        <p:sp>
          <p:nvSpPr>
            <p:cNvPr id="28" name="Rectangle 27"/>
            <p:cNvSpPr/>
            <p:nvPr/>
          </p:nvSpPr>
          <p:spPr bwMode="auto">
            <a:xfrm>
              <a:off x="1528618" y="1828799"/>
              <a:ext cx="1874980" cy="495497"/>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a:t>Split Entries</a:t>
              </a:r>
            </a:p>
          </p:txBody>
        </p:sp>
        <p:sp>
          <p:nvSpPr>
            <p:cNvPr id="29" name="Rectangle 28"/>
            <p:cNvSpPr/>
            <p:nvPr/>
          </p:nvSpPr>
          <p:spPr bwMode="auto">
            <a:xfrm>
              <a:off x="1295400" y="2667000"/>
              <a:ext cx="22098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a:t>Align Sequences</a:t>
              </a:r>
            </a:p>
          </p:txBody>
        </p:sp>
        <p:sp>
          <p:nvSpPr>
            <p:cNvPr id="40" name="Rectangle 39"/>
            <p:cNvSpPr/>
            <p:nvPr/>
          </p:nvSpPr>
          <p:spPr bwMode="auto">
            <a:xfrm>
              <a:off x="323273" y="3862079"/>
              <a:ext cx="1962727" cy="512594"/>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a:t>Functional Data</a:t>
              </a:r>
            </a:p>
          </p:txBody>
        </p:sp>
        <p:sp>
          <p:nvSpPr>
            <p:cNvPr id="41" name="Rectangle 40"/>
            <p:cNvSpPr/>
            <p:nvPr/>
          </p:nvSpPr>
          <p:spPr bwMode="auto">
            <a:xfrm>
              <a:off x="2600038" y="3962398"/>
              <a:ext cx="2276764" cy="54042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a:t>Curate Annotations</a:t>
              </a:r>
            </a:p>
          </p:txBody>
        </p:sp>
        <p:sp>
          <p:nvSpPr>
            <p:cNvPr id="42" name="Rectangle 41"/>
            <p:cNvSpPr/>
            <p:nvPr/>
          </p:nvSpPr>
          <p:spPr bwMode="auto">
            <a:xfrm>
              <a:off x="725055" y="4759119"/>
              <a:ext cx="1219200" cy="457199"/>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smtClean="0"/>
                <a:t>Format-2</a:t>
              </a:r>
              <a:endParaRPr lang="en-US" sz="1200" dirty="0"/>
            </a:p>
          </p:txBody>
        </p:sp>
        <p:sp>
          <p:nvSpPr>
            <p:cNvPr id="44" name="Rectangle 43"/>
            <p:cNvSpPr/>
            <p:nvPr/>
          </p:nvSpPr>
          <p:spPr bwMode="auto">
            <a:xfrm>
              <a:off x="1752600" y="3352800"/>
              <a:ext cx="12954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smtClean="0"/>
                <a:t>Format-1</a:t>
              </a:r>
              <a:endParaRPr lang="en-US" sz="1200" dirty="0"/>
            </a:p>
          </p:txBody>
        </p:sp>
        <p:sp>
          <p:nvSpPr>
            <p:cNvPr id="45" name="Rectangle 44"/>
            <p:cNvSpPr/>
            <p:nvPr/>
          </p:nvSpPr>
          <p:spPr bwMode="auto">
            <a:xfrm>
              <a:off x="3001818" y="4724399"/>
              <a:ext cx="1417782" cy="41916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smtClean="0"/>
                <a:t>Format-3</a:t>
              </a:r>
              <a:endParaRPr lang="en-US" sz="1200" dirty="0"/>
            </a:p>
          </p:txBody>
        </p:sp>
        <p:sp>
          <p:nvSpPr>
            <p:cNvPr id="46" name="Rectangle 45"/>
            <p:cNvSpPr/>
            <p:nvPr/>
          </p:nvSpPr>
          <p:spPr bwMode="auto">
            <a:xfrm>
              <a:off x="1371600" y="5486400"/>
              <a:ext cx="20574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1200" dirty="0"/>
                <a:t>Construct Trees</a:t>
              </a:r>
            </a:p>
          </p:txBody>
        </p:sp>
        <p:cxnSp>
          <p:nvCxnSpPr>
            <p:cNvPr id="4109" name="Straight Arrow Connector 48"/>
            <p:cNvCxnSpPr>
              <a:cxnSpLocks noChangeShapeType="1"/>
              <a:endCxn id="28" idx="0"/>
            </p:cNvCxnSpPr>
            <p:nvPr/>
          </p:nvCxnSpPr>
          <p:spPr bwMode="auto">
            <a:xfrm rot="5400000">
              <a:off x="1944971" y="1307655"/>
              <a:ext cx="1042283" cy="4"/>
            </a:xfrm>
            <a:prstGeom prst="straightConnector1">
              <a:avLst/>
            </a:prstGeom>
            <a:noFill/>
            <a:ln w="9525" algn="ctr">
              <a:solidFill>
                <a:schemeClr val="tx1"/>
              </a:solidFill>
              <a:round/>
              <a:headEnd/>
              <a:tailEnd type="arrow" w="med" len="med"/>
            </a:ln>
          </p:spPr>
        </p:cxnSp>
        <p:cxnSp>
          <p:nvCxnSpPr>
            <p:cNvPr id="4110" name="Straight Arrow Connector 56"/>
            <p:cNvCxnSpPr>
              <a:cxnSpLocks noChangeShapeType="1"/>
              <a:stCxn id="28" idx="2"/>
              <a:endCxn id="29" idx="0"/>
            </p:cNvCxnSpPr>
            <p:nvPr/>
          </p:nvCxnSpPr>
          <p:spPr bwMode="auto">
            <a:xfrm rot="5400000">
              <a:off x="2261855" y="2462744"/>
              <a:ext cx="342703" cy="65809"/>
            </a:xfrm>
            <a:prstGeom prst="straightConnector1">
              <a:avLst/>
            </a:prstGeom>
            <a:noFill/>
            <a:ln w="9525" algn="ctr">
              <a:solidFill>
                <a:schemeClr val="tx1"/>
              </a:solidFill>
              <a:round/>
              <a:headEnd/>
              <a:tailEnd type="arrow" w="med" len="med"/>
            </a:ln>
          </p:spPr>
        </p:cxnSp>
        <p:cxnSp>
          <p:nvCxnSpPr>
            <p:cNvPr id="4111" name="Straight Arrow Connector 62"/>
            <p:cNvCxnSpPr>
              <a:cxnSpLocks noChangeShapeType="1"/>
              <a:stCxn id="29" idx="2"/>
              <a:endCxn id="44" idx="0"/>
            </p:cNvCxnSpPr>
            <p:nvPr/>
          </p:nvCxnSpPr>
          <p:spPr bwMode="auto">
            <a:xfrm rot="5400000">
              <a:off x="2286001" y="3238500"/>
              <a:ext cx="228600" cy="3175"/>
            </a:xfrm>
            <a:prstGeom prst="straightConnector1">
              <a:avLst/>
            </a:prstGeom>
            <a:noFill/>
            <a:ln w="9525" algn="ctr">
              <a:solidFill>
                <a:schemeClr val="tx1"/>
              </a:solidFill>
              <a:round/>
              <a:headEnd/>
              <a:tailEnd type="arrow" w="med" len="med"/>
            </a:ln>
          </p:spPr>
        </p:cxnSp>
        <p:cxnSp>
          <p:nvCxnSpPr>
            <p:cNvPr id="4112" name="Straight Arrow Connector 65"/>
            <p:cNvCxnSpPr>
              <a:cxnSpLocks noChangeShapeType="1"/>
              <a:stCxn id="44" idx="2"/>
              <a:endCxn id="46" idx="0"/>
            </p:cNvCxnSpPr>
            <p:nvPr/>
          </p:nvCxnSpPr>
          <p:spPr bwMode="auto">
            <a:xfrm rot="5400000">
              <a:off x="1562101" y="4648200"/>
              <a:ext cx="1676400" cy="3175"/>
            </a:xfrm>
            <a:prstGeom prst="straightConnector1">
              <a:avLst/>
            </a:prstGeom>
            <a:noFill/>
            <a:ln w="9525" algn="ctr">
              <a:solidFill>
                <a:schemeClr val="tx1"/>
              </a:solidFill>
              <a:round/>
              <a:headEnd/>
              <a:tailEnd type="arrow" w="med" len="med"/>
            </a:ln>
          </p:spPr>
        </p:cxnSp>
        <p:cxnSp>
          <p:nvCxnSpPr>
            <p:cNvPr id="4113" name="Shape 71"/>
            <p:cNvCxnSpPr>
              <a:cxnSpLocks noChangeShapeType="1"/>
            </p:cNvCxnSpPr>
            <p:nvPr/>
          </p:nvCxnSpPr>
          <p:spPr bwMode="auto">
            <a:xfrm rot="5400000">
              <a:off x="438150" y="2000250"/>
              <a:ext cx="2362200" cy="1562100"/>
            </a:xfrm>
            <a:prstGeom prst="bentConnector3">
              <a:avLst>
                <a:gd name="adj1" fmla="val 3319"/>
              </a:avLst>
            </a:prstGeom>
            <a:noFill/>
            <a:ln w="9525" algn="ctr">
              <a:solidFill>
                <a:schemeClr val="tx1"/>
              </a:solidFill>
              <a:round/>
              <a:headEnd/>
              <a:tailEnd type="arrow" w="med" len="med"/>
            </a:ln>
          </p:spPr>
        </p:cxnSp>
        <p:cxnSp>
          <p:nvCxnSpPr>
            <p:cNvPr id="4114" name="Elbow Connector 79"/>
            <p:cNvCxnSpPr>
              <a:cxnSpLocks noChangeShapeType="1"/>
              <a:stCxn id="28" idx="2"/>
              <a:endCxn id="41" idx="0"/>
            </p:cNvCxnSpPr>
            <p:nvPr/>
          </p:nvCxnSpPr>
          <p:spPr bwMode="auto">
            <a:xfrm rot="16200000" flipH="1">
              <a:off x="2283213" y="2507191"/>
              <a:ext cx="1638101" cy="1272311"/>
            </a:xfrm>
            <a:prstGeom prst="bentConnector3">
              <a:avLst>
                <a:gd name="adj1" fmla="val 13404"/>
              </a:avLst>
            </a:prstGeom>
            <a:noFill/>
            <a:ln w="9525" algn="ctr">
              <a:solidFill>
                <a:schemeClr val="tx1"/>
              </a:solidFill>
              <a:round/>
              <a:headEnd/>
              <a:tailEnd type="arrow" w="med" len="med"/>
            </a:ln>
          </p:spPr>
        </p:cxnSp>
        <p:cxnSp>
          <p:nvCxnSpPr>
            <p:cNvPr id="4115" name="Straight Arrow Connector 82"/>
            <p:cNvCxnSpPr>
              <a:cxnSpLocks noChangeShapeType="1"/>
              <a:stCxn id="40" idx="2"/>
              <a:endCxn id="42" idx="0"/>
            </p:cNvCxnSpPr>
            <p:nvPr/>
          </p:nvCxnSpPr>
          <p:spPr bwMode="auto">
            <a:xfrm rot="16200000" flipH="1">
              <a:off x="1127423" y="4551886"/>
              <a:ext cx="384446" cy="30019"/>
            </a:xfrm>
            <a:prstGeom prst="straightConnector1">
              <a:avLst/>
            </a:prstGeom>
            <a:noFill/>
            <a:ln w="9525" algn="ctr">
              <a:solidFill>
                <a:schemeClr val="tx1"/>
              </a:solidFill>
              <a:round/>
              <a:headEnd/>
              <a:tailEnd type="arrow" w="med" len="med"/>
            </a:ln>
          </p:spPr>
        </p:cxnSp>
        <p:cxnSp>
          <p:nvCxnSpPr>
            <p:cNvPr id="4116" name="Straight Arrow Connector 84"/>
            <p:cNvCxnSpPr>
              <a:cxnSpLocks noChangeShapeType="1"/>
              <a:stCxn id="41" idx="2"/>
              <a:endCxn id="45" idx="0"/>
            </p:cNvCxnSpPr>
            <p:nvPr/>
          </p:nvCxnSpPr>
          <p:spPr bwMode="auto">
            <a:xfrm rot="5400000">
              <a:off x="3613776" y="4599755"/>
              <a:ext cx="221579" cy="27710"/>
            </a:xfrm>
            <a:prstGeom prst="straightConnector1">
              <a:avLst/>
            </a:prstGeom>
            <a:noFill/>
            <a:ln w="9525" algn="ctr">
              <a:solidFill>
                <a:schemeClr val="tx1"/>
              </a:solidFill>
              <a:round/>
              <a:headEnd/>
              <a:tailEnd type="arrow" w="med" len="med"/>
            </a:ln>
          </p:spPr>
        </p:cxnSp>
        <p:cxnSp>
          <p:nvCxnSpPr>
            <p:cNvPr id="4117" name="Straight Arrow Connector 86"/>
            <p:cNvCxnSpPr>
              <a:cxnSpLocks noChangeShapeType="1"/>
              <a:stCxn id="46" idx="2"/>
            </p:cNvCxnSpPr>
            <p:nvPr/>
          </p:nvCxnSpPr>
          <p:spPr bwMode="auto">
            <a:xfrm rot="5400000">
              <a:off x="1869219" y="6406564"/>
              <a:ext cx="994047" cy="68118"/>
            </a:xfrm>
            <a:prstGeom prst="straightConnector1">
              <a:avLst/>
            </a:prstGeom>
            <a:noFill/>
            <a:ln w="9525" algn="ctr">
              <a:solidFill>
                <a:schemeClr val="tx1"/>
              </a:solidFill>
              <a:round/>
              <a:headEnd/>
              <a:tailEnd type="arrow" w="med" len="med"/>
            </a:ln>
          </p:spPr>
        </p:cxnSp>
        <p:cxnSp>
          <p:nvCxnSpPr>
            <p:cNvPr id="4118" name="Straight Arrow Connector 102"/>
            <p:cNvCxnSpPr>
              <a:cxnSpLocks noChangeShapeType="1"/>
              <a:stCxn id="42" idx="2"/>
              <a:endCxn id="46" idx="0"/>
            </p:cNvCxnSpPr>
            <p:nvPr/>
          </p:nvCxnSpPr>
          <p:spPr bwMode="auto">
            <a:xfrm rot="16200000" flipH="1">
              <a:off x="1732437" y="4818535"/>
              <a:ext cx="270081" cy="1065645"/>
            </a:xfrm>
            <a:prstGeom prst="straightConnector1">
              <a:avLst/>
            </a:prstGeom>
            <a:noFill/>
            <a:ln w="9525" algn="ctr">
              <a:solidFill>
                <a:schemeClr val="tx1"/>
              </a:solidFill>
              <a:round/>
              <a:headEnd/>
              <a:tailEnd type="arrow" w="med" len="med"/>
            </a:ln>
          </p:spPr>
        </p:cxnSp>
        <p:cxnSp>
          <p:nvCxnSpPr>
            <p:cNvPr id="4119" name="Straight Arrow Connector 104"/>
            <p:cNvCxnSpPr>
              <a:cxnSpLocks noChangeShapeType="1"/>
              <a:stCxn id="45" idx="2"/>
              <a:endCxn id="46" idx="0"/>
            </p:cNvCxnSpPr>
            <p:nvPr/>
          </p:nvCxnSpPr>
          <p:spPr bwMode="auto">
            <a:xfrm rot="5400000">
              <a:off x="2884089" y="4659776"/>
              <a:ext cx="342834" cy="1310410"/>
            </a:xfrm>
            <a:prstGeom prst="straightConnector1">
              <a:avLst/>
            </a:prstGeom>
            <a:noFill/>
            <a:ln w="9525" algn="ctr">
              <a:solidFill>
                <a:schemeClr val="tx1"/>
              </a:solidFill>
              <a:round/>
              <a:headEnd/>
              <a:tailEnd type="arrow" w="med" len="med"/>
            </a:ln>
          </p:spPr>
        </p:cxnSp>
      </p:grpSp>
      <p:sp>
        <p:nvSpPr>
          <p:cNvPr id="115" name="Slide Number Placeholder 38"/>
          <p:cNvSpPr>
            <a:spLocks noGrp="1"/>
          </p:cNvSpPr>
          <p:nvPr>
            <p:ph type="sldNum" sz="quarter" idx="12"/>
          </p:nvPr>
        </p:nvSpPr>
        <p:spPr/>
        <p:txBody>
          <a:bodyPr/>
          <a:lstStyle/>
          <a:p>
            <a:pPr>
              <a:defRPr/>
            </a:pPr>
            <a:fld id="{E537C8F7-52DC-42C1-B33E-D3D805CF21E0}" type="slidenum">
              <a:rPr lang="en-US" altLang="en-US"/>
              <a:pPr>
                <a:defRPr/>
              </a:pPr>
              <a:t>3</a:t>
            </a:fld>
            <a:endParaRPr lang="en-US" altLang="en-US" dirty="0"/>
          </a:p>
        </p:txBody>
      </p:sp>
      <p:sp>
        <p:nvSpPr>
          <p:cNvPr id="91" name="Rectangle 3"/>
          <p:cNvSpPr txBox="1">
            <a:spLocks noChangeArrowheads="1"/>
          </p:cNvSpPr>
          <p:nvPr/>
        </p:nvSpPr>
        <p:spPr bwMode="auto">
          <a:xfrm>
            <a:off x="2971800" y="1981200"/>
            <a:ext cx="60198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Graphical representation of a sequence of actions to perform a task (e.g., </a:t>
            </a:r>
            <a:r>
              <a:rPr lang="en-US" sz="2400" kern="0" dirty="0" smtClean="0">
                <a:latin typeface="+mn-lt"/>
                <a:cs typeface="+mn-cs"/>
              </a:rPr>
              <a:t> a biological experiment)</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lang="en-US" sz="2400" kern="0" dirty="0" smtClean="0">
              <a:latin typeface="+mn-lt"/>
              <a:cs typeface="+mn-cs"/>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rgbClr val="00B050"/>
                </a:solidFill>
                <a:effectLst/>
                <a:uLnTx/>
                <a:uFillTx/>
                <a:latin typeface="+mn-lt"/>
                <a:ea typeface="+mn-ea"/>
                <a:cs typeface="+mn-cs"/>
              </a:rPr>
              <a:t>Vertex ≡ Module</a:t>
            </a:r>
            <a:r>
              <a:rPr kumimoji="0" lang="en-US" sz="2400" b="0" i="0" u="none" strike="noStrike" kern="0" cap="none" spc="0" normalizeH="0" noProof="0" dirty="0" smtClean="0">
                <a:ln>
                  <a:noFill/>
                </a:ln>
                <a:solidFill>
                  <a:srgbClr val="00B050"/>
                </a:solidFill>
                <a:effectLst/>
                <a:uLnTx/>
                <a:uFillTx/>
                <a:latin typeface="+mn-lt"/>
                <a:ea typeface="+mn-ea"/>
                <a:cs typeface="+mn-cs"/>
              </a:rPr>
              <a:t> (program)</a:t>
            </a:r>
          </a:p>
          <a:p>
            <a:pPr marL="342900" lvl="0" indent="-342900">
              <a:spcBef>
                <a:spcPct val="20000"/>
              </a:spcBef>
              <a:buClr>
                <a:schemeClr val="accent1"/>
              </a:buClr>
              <a:buSzPct val="65000"/>
              <a:buFont typeface="Wingdings" pitchFamily="2" charset="2"/>
              <a:buChar char="n"/>
            </a:pPr>
            <a:r>
              <a:rPr kumimoji="0" lang="en-US" sz="2400" b="0" i="0" u="none" strike="noStrike" kern="0" cap="none" spc="0" normalizeH="0" baseline="0" noProof="0" dirty="0" smtClean="0">
                <a:ln>
                  <a:noFill/>
                </a:ln>
                <a:solidFill>
                  <a:srgbClr val="00B050"/>
                </a:solidFill>
                <a:effectLst/>
                <a:uLnTx/>
                <a:uFillTx/>
                <a:latin typeface="+mn-lt"/>
                <a:ea typeface="+mn-ea"/>
                <a:cs typeface="+mn-cs"/>
              </a:rPr>
              <a:t>Edge </a:t>
            </a:r>
            <a:r>
              <a:rPr lang="en-US" sz="2400" kern="0" dirty="0" smtClean="0">
                <a:solidFill>
                  <a:srgbClr val="00B050"/>
                </a:solidFill>
              </a:rPr>
              <a:t>≡ </a:t>
            </a:r>
            <a:r>
              <a:rPr kumimoji="0" lang="en-US" sz="2400" b="0" i="0" u="none" strike="noStrike" kern="0" cap="none" spc="0" normalizeH="0" baseline="0" noProof="0" dirty="0" smtClean="0">
                <a:ln>
                  <a:noFill/>
                </a:ln>
                <a:solidFill>
                  <a:srgbClr val="00B050"/>
                </a:solidFill>
                <a:effectLst/>
                <a:uLnTx/>
                <a:uFillTx/>
                <a:latin typeface="+mn-lt"/>
                <a:ea typeface="+mn-ea"/>
                <a:cs typeface="+mn-cs"/>
              </a:rPr>
              <a:t>Dataflow</a:t>
            </a:r>
            <a:endParaRPr lang="en-US" sz="2400" kern="0" dirty="0" smtClean="0">
              <a:solidFill>
                <a:srgbClr val="00B050"/>
              </a:solidFill>
              <a:latin typeface="Arial"/>
            </a:endParaRPr>
          </a:p>
          <a:p>
            <a:pPr marL="342900" lvl="0" indent="-342900">
              <a:spcBef>
                <a:spcPct val="20000"/>
              </a:spcBef>
              <a:buClr>
                <a:srgbClr val="CC9900"/>
              </a:buClr>
              <a:buSzPct val="65000"/>
              <a:buFont typeface="Wingdings" pitchFamily="2" charset="2"/>
              <a:buChar char="n"/>
              <a:defRPr/>
            </a:pPr>
            <a:endParaRPr lang="en-US" sz="2400" kern="0" dirty="0" smtClean="0">
              <a:solidFill>
                <a:srgbClr val="00B050"/>
              </a:solidFill>
              <a:latin typeface="Arial"/>
            </a:endParaRPr>
          </a:p>
          <a:p>
            <a:pPr marL="342900" lvl="0" indent="-342900">
              <a:spcBef>
                <a:spcPct val="20000"/>
              </a:spcBef>
              <a:buClr>
                <a:srgbClr val="CC9900"/>
              </a:buClr>
              <a:buSzPct val="65000"/>
              <a:buFont typeface="Wingdings" pitchFamily="2" charset="2"/>
              <a:buChar char="n"/>
              <a:defRPr/>
            </a:pPr>
            <a:r>
              <a:rPr lang="en-US" sz="2400" kern="0" dirty="0" smtClean="0">
                <a:solidFill>
                  <a:srgbClr val="00B050"/>
                </a:solidFill>
                <a:latin typeface="Arial"/>
              </a:rPr>
              <a:t>Run:</a:t>
            </a:r>
            <a:r>
              <a:rPr lang="en-US" sz="2400" kern="0" dirty="0" smtClean="0">
                <a:solidFill>
                  <a:srgbClr val="C00000"/>
                </a:solidFill>
                <a:latin typeface="Arial"/>
              </a:rPr>
              <a:t> </a:t>
            </a:r>
            <a:r>
              <a:rPr lang="en-US" sz="2400" kern="0" dirty="0" smtClean="0">
                <a:solidFill>
                  <a:srgbClr val="000000"/>
                </a:solidFill>
                <a:latin typeface="Arial"/>
              </a:rPr>
              <a:t>An </a:t>
            </a:r>
            <a:r>
              <a:rPr lang="en-US" sz="2400" kern="0" dirty="0" smtClean="0">
                <a:latin typeface="Arial"/>
              </a:rPr>
              <a:t>execution</a:t>
            </a:r>
            <a:r>
              <a:rPr lang="en-US" sz="2400" kern="0" dirty="0" smtClean="0">
                <a:solidFill>
                  <a:srgbClr val="000000"/>
                </a:solidFill>
                <a:latin typeface="Arial"/>
              </a:rPr>
              <a:t> of the workflow</a:t>
            </a:r>
            <a:endParaRPr lang="en-US" sz="2400" kern="0" dirty="0" smtClean="0">
              <a:solidFill>
                <a:srgbClr val="C00000"/>
              </a:solidFill>
              <a:latin typeface="Arial"/>
            </a:endParaRPr>
          </a:p>
          <a:p>
            <a:pPr marL="800100" lvl="1" indent="-342900">
              <a:spcBef>
                <a:spcPct val="20000"/>
              </a:spcBef>
              <a:buClr>
                <a:srgbClr val="CC9900"/>
              </a:buClr>
              <a:buSzPct val="65000"/>
              <a:buFont typeface="Wingdings" pitchFamily="2" charset="2"/>
              <a:buChar char="n"/>
              <a:defRPr/>
            </a:pPr>
            <a:r>
              <a:rPr lang="en-US" sz="2400" kern="0" dirty="0" smtClean="0">
                <a:solidFill>
                  <a:srgbClr val="000000"/>
                </a:solidFill>
                <a:latin typeface="Arial"/>
              </a:rPr>
              <a:t>Actual data appears on the edges</a:t>
            </a:r>
          </a:p>
          <a:p>
            <a:pPr marL="800100" lvl="1" indent="-342900">
              <a:spcBef>
                <a:spcPct val="20000"/>
              </a:spcBef>
              <a:buClr>
                <a:srgbClr val="CC9900"/>
              </a:buClr>
              <a:buSzPct val="65000"/>
              <a:defRPr/>
            </a:pPr>
            <a:r>
              <a:rPr lang="en-US" sz="2400" kern="0" dirty="0" smtClean="0">
                <a:solidFill>
                  <a:srgbClr val="000000"/>
                </a:solidFill>
                <a:latin typeface="Arial"/>
              </a:rPr>
              <a:t>.</a:t>
            </a:r>
            <a:endParaRPr lang="en-US" sz="2400" kern="0" dirty="0" smtClean="0">
              <a:latin typeface="+mn-lt"/>
            </a:endParaRPr>
          </a:p>
          <a:p>
            <a:pPr marL="669925" marR="0" lvl="1" indent="-325438" algn="l" defTabSz="914400" rtl="0" eaLnBrk="1" fontAlgn="base" latinLnBrk="0" hangingPunct="1">
              <a:lnSpc>
                <a:spcPct val="100000"/>
              </a:lnSpc>
              <a:spcBef>
                <a:spcPct val="20000"/>
              </a:spcBef>
              <a:spcAft>
                <a:spcPct val="0"/>
              </a:spcAft>
              <a:buClr>
                <a:schemeClr val="accent2"/>
              </a:buClr>
              <a:buSzPct val="60000"/>
              <a:buFont typeface="Wingdings" pitchFamily="2" charset="2"/>
              <a:buChar char="q"/>
              <a:tabLst/>
              <a:defRPr/>
            </a:pPr>
            <a:endParaRPr kumimoji="0" lang="en-US" sz="1800" b="0" i="0" u="none" strike="noStrike" kern="0" cap="none" spc="0" normalizeH="0" baseline="0" noProof="0" dirty="0" smtClean="0">
              <a:ln>
                <a:noFill/>
              </a:ln>
              <a:solidFill>
                <a:schemeClr val="tx1"/>
              </a:solidFill>
              <a:effectLst/>
              <a:uLnTx/>
              <a:uFillTx/>
              <a:latin typeface="+mn-lt"/>
            </a:endParaRPr>
          </a:p>
          <a:p>
            <a:pPr marL="669925" marR="0" lvl="1" indent="-325438" algn="l" defTabSz="914400" rtl="0" eaLnBrk="1" fontAlgn="base" latinLnBrk="0" hangingPunct="1">
              <a:lnSpc>
                <a:spcPct val="100000"/>
              </a:lnSpc>
              <a:spcBef>
                <a:spcPct val="20000"/>
              </a:spcBef>
              <a:spcAft>
                <a:spcPct val="0"/>
              </a:spcAft>
              <a:buClr>
                <a:schemeClr val="accent2"/>
              </a:buClr>
              <a:buSzPct val="60000"/>
              <a:buFont typeface="Wingdings" pitchFamily="2" charset="2"/>
              <a:buChar char="q"/>
              <a:tabLst/>
              <a:defRPr/>
            </a:pPr>
            <a:endParaRPr kumimoji="0" lang="en-US" sz="18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669925" marR="0" lvl="1" indent="-325438" algn="l" defTabSz="914400" rtl="0" eaLnBrk="1" fontAlgn="base" latinLnBrk="0" hangingPunct="1">
              <a:lnSpc>
                <a:spcPct val="100000"/>
              </a:lnSpc>
              <a:spcBef>
                <a:spcPct val="20000"/>
              </a:spcBef>
              <a:spcAft>
                <a:spcPct val="0"/>
              </a:spcAft>
              <a:buClr>
                <a:schemeClr val="accent2"/>
              </a:buClr>
              <a:buSzPct val="60000"/>
              <a:buFont typeface="Wingdings" pitchFamily="2" charset="2"/>
              <a:buChar char="q"/>
              <a:tabLst/>
              <a:defRPr/>
            </a:pPr>
            <a:endParaRPr kumimoji="0" lang="en-US" sz="9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30" name="Picture 2" descr="Tree1"/>
          <p:cNvPicPr>
            <a:picLocks noChangeAspect="1" noChangeArrowheads="1"/>
          </p:cNvPicPr>
          <p:nvPr/>
        </p:nvPicPr>
        <p:blipFill>
          <a:blip r:embed="rId3" cstate="print"/>
          <a:srcRect/>
          <a:stretch>
            <a:fillRect/>
          </a:stretch>
        </p:blipFill>
        <p:spPr bwMode="auto">
          <a:xfrm>
            <a:off x="1752600" y="5181600"/>
            <a:ext cx="1497885" cy="1524000"/>
          </a:xfrm>
          <a:prstGeom prst="rect">
            <a:avLst/>
          </a:prstGeom>
          <a:noFill/>
        </p:spPr>
      </p:pic>
      <p:grpSp>
        <p:nvGrpSpPr>
          <p:cNvPr id="3" name="Group 30"/>
          <p:cNvGrpSpPr/>
          <p:nvPr/>
        </p:nvGrpSpPr>
        <p:grpSpPr>
          <a:xfrm>
            <a:off x="1209653" y="674225"/>
            <a:ext cx="1715293" cy="1689280"/>
            <a:chOff x="5098141" y="648073"/>
            <a:chExt cx="2514599" cy="1790587"/>
          </a:xfrm>
        </p:grpSpPr>
        <p:sp>
          <p:nvSpPr>
            <p:cNvPr id="32" name="Text Box 44"/>
            <p:cNvSpPr txBox="1">
              <a:spLocks noChangeArrowheads="1"/>
            </p:cNvSpPr>
            <p:nvPr/>
          </p:nvSpPr>
          <p:spPr bwMode="auto">
            <a:xfrm>
              <a:off x="5098141" y="648073"/>
              <a:ext cx="1600202" cy="1170701"/>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dirty="0" smtClean="0"/>
                <a:t>TGCCGTGTGGCTAAATG…</a:t>
              </a:r>
              <a:endParaRPr lang="en-US" sz="1400" dirty="0"/>
            </a:p>
          </p:txBody>
        </p:sp>
        <p:sp>
          <p:nvSpPr>
            <p:cNvPr id="33" name="Text Box 45"/>
            <p:cNvSpPr txBox="1">
              <a:spLocks noChangeArrowheads="1"/>
            </p:cNvSpPr>
            <p:nvPr/>
          </p:nvSpPr>
          <p:spPr bwMode="auto">
            <a:xfrm>
              <a:off x="5271177" y="778247"/>
              <a:ext cx="1600202" cy="1038526"/>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dirty="0" smtClean="0"/>
                <a:t>CTGTGC</a:t>
              </a:r>
              <a:endParaRPr lang="en-US" sz="1400" dirty="0"/>
            </a:p>
            <a:p>
              <a:pPr>
                <a:spcBef>
                  <a:spcPct val="50000"/>
                </a:spcBef>
              </a:pPr>
              <a:r>
                <a:rPr lang="en-US" sz="1400" dirty="0"/>
                <a:t>…</a:t>
              </a:r>
            </a:p>
          </p:txBody>
        </p:sp>
        <p:sp>
          <p:nvSpPr>
            <p:cNvPr id="34" name="Text Box 46"/>
            <p:cNvSpPr txBox="1">
              <a:spLocks noChangeArrowheads="1"/>
            </p:cNvSpPr>
            <p:nvPr/>
          </p:nvSpPr>
          <p:spPr bwMode="auto">
            <a:xfrm>
              <a:off x="5424711" y="987799"/>
              <a:ext cx="1600202" cy="90635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dirty="0" smtClean="0"/>
                <a:t>CTAAATGTCTGTGC…</a:t>
              </a:r>
              <a:endParaRPr lang="en-US" sz="1400" dirty="0"/>
            </a:p>
          </p:txBody>
        </p:sp>
        <p:sp>
          <p:nvSpPr>
            <p:cNvPr id="35" name="Text Box 47"/>
            <p:cNvSpPr txBox="1">
              <a:spLocks noChangeArrowheads="1"/>
            </p:cNvSpPr>
            <p:nvPr/>
          </p:nvSpPr>
          <p:spPr bwMode="auto">
            <a:xfrm>
              <a:off x="5558970" y="1144961"/>
              <a:ext cx="1600202" cy="90635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dirty="0" smtClean="0"/>
                <a:t>GGCTAAATGTCTG</a:t>
              </a:r>
              <a:endParaRPr lang="en-US" sz="1400" dirty="0"/>
            </a:p>
          </p:txBody>
        </p:sp>
        <p:sp>
          <p:nvSpPr>
            <p:cNvPr id="36" name="Text Box 48"/>
            <p:cNvSpPr txBox="1">
              <a:spLocks noChangeArrowheads="1"/>
            </p:cNvSpPr>
            <p:nvPr/>
          </p:nvSpPr>
          <p:spPr bwMode="auto">
            <a:xfrm>
              <a:off x="5783939" y="1329110"/>
              <a:ext cx="1600202" cy="90635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dirty="0" smtClean="0"/>
                <a:t>TGCCGTGTGGCGTC…</a:t>
              </a:r>
              <a:endParaRPr lang="en-US" sz="1400" dirty="0"/>
            </a:p>
          </p:txBody>
        </p:sp>
        <p:sp>
          <p:nvSpPr>
            <p:cNvPr id="37" name="Text Box 49"/>
            <p:cNvSpPr txBox="1">
              <a:spLocks noChangeArrowheads="1"/>
            </p:cNvSpPr>
            <p:nvPr/>
          </p:nvSpPr>
          <p:spPr bwMode="auto">
            <a:xfrm>
              <a:off x="6012539" y="1532310"/>
              <a:ext cx="1600201" cy="90635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dirty="0" smtClean="0"/>
                <a:t>ATCCGTGTGGCTA..</a:t>
              </a:r>
              <a:endParaRPr lang="en-US" sz="1400" dirty="0"/>
            </a:p>
          </p:txBody>
        </p:sp>
      </p:grpSp>
    </p:spTree>
  </p:cSld>
  <p:clrMapOvr>
    <a:masterClrMapping/>
  </p:clrMapOvr>
  <p:transition advTm="459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304800"/>
            <a:ext cx="8229600" cy="560387"/>
          </a:xfrm>
        </p:spPr>
        <p:txBody>
          <a:bodyPr>
            <a:normAutofit fontScale="90000"/>
          </a:bodyPr>
          <a:lstStyle/>
          <a:p>
            <a:pPr eaLnBrk="1" hangingPunct="1"/>
            <a:r>
              <a:rPr lang="en-US" dirty="0" smtClean="0">
                <a:solidFill>
                  <a:srgbClr val="0070C0"/>
                </a:solidFill>
              </a:rPr>
              <a:t>Need for provenance</a:t>
            </a:r>
          </a:p>
        </p:txBody>
      </p:sp>
      <p:sp>
        <p:nvSpPr>
          <p:cNvPr id="39" name="Slide Number Placeholder 38"/>
          <p:cNvSpPr>
            <a:spLocks noGrp="1"/>
          </p:cNvSpPr>
          <p:nvPr>
            <p:ph type="sldNum" sz="quarter" idx="12"/>
          </p:nvPr>
        </p:nvSpPr>
        <p:spPr/>
        <p:txBody>
          <a:bodyPr/>
          <a:lstStyle/>
          <a:p>
            <a:pPr>
              <a:defRPr/>
            </a:pPr>
            <a:fld id="{DE27D776-4D7F-4A1A-9763-3EC987ABCBEB}" type="slidenum">
              <a:rPr lang="en-US" altLang="en-US"/>
              <a:pPr>
                <a:defRPr/>
              </a:pPr>
              <a:t>4</a:t>
            </a:fld>
            <a:endParaRPr lang="en-US" altLang="en-US" dirty="0"/>
          </a:p>
        </p:txBody>
      </p:sp>
      <p:pic>
        <p:nvPicPr>
          <p:cNvPr id="5" name="Picture 2" descr="Tree1"/>
          <p:cNvPicPr>
            <a:picLocks noChangeAspect="1" noChangeArrowheads="1"/>
          </p:cNvPicPr>
          <p:nvPr/>
        </p:nvPicPr>
        <p:blipFill>
          <a:blip r:embed="rId4" cstate="print"/>
          <a:srcRect/>
          <a:stretch>
            <a:fillRect/>
          </a:stretch>
        </p:blipFill>
        <p:spPr bwMode="auto">
          <a:xfrm>
            <a:off x="4722813" y="4800600"/>
            <a:ext cx="1449387" cy="1524000"/>
          </a:xfrm>
          <a:prstGeom prst="rect">
            <a:avLst/>
          </a:prstGeom>
          <a:noFill/>
        </p:spPr>
      </p:pic>
      <p:pic>
        <p:nvPicPr>
          <p:cNvPr id="6" name="Picture 4" descr="Tree2"/>
          <p:cNvPicPr>
            <a:picLocks noChangeAspect="1" noChangeArrowheads="1"/>
          </p:cNvPicPr>
          <p:nvPr/>
        </p:nvPicPr>
        <p:blipFill>
          <a:blip r:embed="rId5" cstate="print"/>
          <a:srcRect/>
          <a:stretch>
            <a:fillRect/>
          </a:stretch>
        </p:blipFill>
        <p:spPr bwMode="auto">
          <a:xfrm>
            <a:off x="6372225" y="4343400"/>
            <a:ext cx="1095375" cy="1524000"/>
          </a:xfrm>
          <a:prstGeom prst="rect">
            <a:avLst/>
          </a:prstGeom>
          <a:noFill/>
        </p:spPr>
      </p:pic>
      <p:pic>
        <p:nvPicPr>
          <p:cNvPr id="7" name="Picture 5" descr="tree7"/>
          <p:cNvPicPr>
            <a:picLocks noChangeAspect="1" noChangeArrowheads="1"/>
          </p:cNvPicPr>
          <p:nvPr/>
        </p:nvPicPr>
        <p:blipFill>
          <a:blip r:embed="rId6" cstate="print"/>
          <a:srcRect/>
          <a:stretch>
            <a:fillRect/>
          </a:stretch>
        </p:blipFill>
        <p:spPr bwMode="auto">
          <a:xfrm>
            <a:off x="7802563" y="4343400"/>
            <a:ext cx="1189037" cy="1524000"/>
          </a:xfrm>
          <a:prstGeom prst="rect">
            <a:avLst/>
          </a:prstGeom>
          <a:noFill/>
        </p:spPr>
      </p:pic>
      <p:pic>
        <p:nvPicPr>
          <p:cNvPr id="8" name="Picture 6" descr="tree5"/>
          <p:cNvPicPr>
            <a:picLocks noChangeAspect="1" noChangeArrowheads="1"/>
          </p:cNvPicPr>
          <p:nvPr/>
        </p:nvPicPr>
        <p:blipFill>
          <a:blip r:embed="rId7" cstate="print"/>
          <a:srcRect/>
          <a:stretch>
            <a:fillRect/>
          </a:stretch>
        </p:blipFill>
        <p:spPr bwMode="auto">
          <a:xfrm>
            <a:off x="6172200" y="3124200"/>
            <a:ext cx="1143000" cy="747713"/>
          </a:xfrm>
          <a:prstGeom prst="rect">
            <a:avLst/>
          </a:prstGeom>
          <a:noFill/>
        </p:spPr>
      </p:pic>
      <p:pic>
        <p:nvPicPr>
          <p:cNvPr id="9" name="Picture 7" descr="tree6"/>
          <p:cNvPicPr>
            <a:picLocks noChangeAspect="1" noChangeArrowheads="1"/>
          </p:cNvPicPr>
          <p:nvPr/>
        </p:nvPicPr>
        <p:blipFill>
          <a:blip r:embed="rId8" cstate="print"/>
          <a:srcRect/>
          <a:stretch>
            <a:fillRect/>
          </a:stretch>
        </p:blipFill>
        <p:spPr bwMode="auto">
          <a:xfrm>
            <a:off x="7315200" y="3124200"/>
            <a:ext cx="1676400" cy="974725"/>
          </a:xfrm>
          <a:prstGeom prst="rect">
            <a:avLst/>
          </a:prstGeom>
          <a:noFill/>
        </p:spPr>
      </p:pic>
      <p:grpSp>
        <p:nvGrpSpPr>
          <p:cNvPr id="2" name="Group 101"/>
          <p:cNvGrpSpPr/>
          <p:nvPr/>
        </p:nvGrpSpPr>
        <p:grpSpPr>
          <a:xfrm>
            <a:off x="3200400" y="1066800"/>
            <a:ext cx="2152135" cy="1905000"/>
            <a:chOff x="6172200" y="771144"/>
            <a:chExt cx="2843893" cy="2133600"/>
          </a:xfrm>
        </p:grpSpPr>
        <p:sp>
          <p:nvSpPr>
            <p:cNvPr id="47" name="Text Box 44"/>
            <p:cNvSpPr txBox="1">
              <a:spLocks noChangeArrowheads="1"/>
            </p:cNvSpPr>
            <p:nvPr/>
          </p:nvSpPr>
          <p:spPr bwMode="auto">
            <a:xfrm>
              <a:off x="6172200" y="889000"/>
              <a:ext cx="1600200" cy="1058863"/>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a:t>TGCCGTGTGGCTAAATGTCTGTGC</a:t>
              </a:r>
            </a:p>
            <a:p>
              <a:pPr>
                <a:spcBef>
                  <a:spcPct val="50000"/>
                </a:spcBef>
              </a:pPr>
              <a:r>
                <a:rPr lang="en-US" sz="1400"/>
                <a:t>…</a:t>
              </a:r>
            </a:p>
          </p:txBody>
        </p:sp>
        <p:sp>
          <p:nvSpPr>
            <p:cNvPr id="48" name="Text Box 45"/>
            <p:cNvSpPr txBox="1">
              <a:spLocks noChangeArrowheads="1"/>
            </p:cNvSpPr>
            <p:nvPr/>
          </p:nvSpPr>
          <p:spPr bwMode="auto">
            <a:xfrm>
              <a:off x="6345238" y="1019175"/>
              <a:ext cx="1600200" cy="1058863"/>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a:t>CCCTTTCCGTGTGGCTAAATGTCTGTGC</a:t>
              </a:r>
            </a:p>
            <a:p>
              <a:pPr>
                <a:spcBef>
                  <a:spcPct val="50000"/>
                </a:spcBef>
              </a:pPr>
              <a:r>
                <a:rPr lang="en-US" sz="1400"/>
                <a:t>…</a:t>
              </a:r>
            </a:p>
          </p:txBody>
        </p:sp>
        <p:sp>
          <p:nvSpPr>
            <p:cNvPr id="49" name="Text Box 46"/>
            <p:cNvSpPr txBox="1">
              <a:spLocks noChangeArrowheads="1"/>
            </p:cNvSpPr>
            <p:nvPr/>
          </p:nvSpPr>
          <p:spPr bwMode="auto">
            <a:xfrm>
              <a:off x="6553200" y="1228725"/>
              <a:ext cx="1600200" cy="1058863"/>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a:t>TGCCGTGTGGCTAAATGTCTGTGC</a:t>
              </a:r>
            </a:p>
            <a:p>
              <a:pPr>
                <a:spcBef>
                  <a:spcPct val="50000"/>
                </a:spcBef>
              </a:pPr>
              <a:r>
                <a:rPr lang="en-US" sz="1400"/>
                <a:t>GTCTGTGC…</a:t>
              </a:r>
            </a:p>
          </p:txBody>
        </p:sp>
        <p:sp>
          <p:nvSpPr>
            <p:cNvPr id="50" name="Text Box 47"/>
            <p:cNvSpPr txBox="1">
              <a:spLocks noChangeArrowheads="1"/>
            </p:cNvSpPr>
            <p:nvPr/>
          </p:nvSpPr>
          <p:spPr bwMode="auto">
            <a:xfrm>
              <a:off x="6721475" y="1385888"/>
              <a:ext cx="1600200" cy="1058862"/>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a:t>TGCCGTGTGGCTAAATGTCTGTGC</a:t>
              </a:r>
            </a:p>
            <a:p>
              <a:pPr>
                <a:spcBef>
                  <a:spcPct val="50000"/>
                </a:spcBef>
              </a:pPr>
              <a:r>
                <a:rPr lang="en-US" sz="1400"/>
                <a:t>GTCTGTGC…</a:t>
              </a:r>
            </a:p>
          </p:txBody>
        </p:sp>
        <p:sp>
          <p:nvSpPr>
            <p:cNvPr id="51" name="Text Box 48"/>
            <p:cNvSpPr txBox="1">
              <a:spLocks noChangeArrowheads="1"/>
            </p:cNvSpPr>
            <p:nvPr/>
          </p:nvSpPr>
          <p:spPr bwMode="auto">
            <a:xfrm>
              <a:off x="6858000" y="1570038"/>
              <a:ext cx="1600200" cy="106860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dirty="0" smtClean="0"/>
                <a:t>TGCCGTGTGGCTAAATGTCTGTGC</a:t>
              </a:r>
              <a:r>
                <a:rPr lang="en-US" sz="1400" dirty="0"/>
                <a:t>…</a:t>
              </a:r>
            </a:p>
          </p:txBody>
        </p:sp>
        <p:sp>
          <p:nvSpPr>
            <p:cNvPr id="52" name="Text Box 49"/>
            <p:cNvSpPr txBox="1">
              <a:spLocks noChangeArrowheads="1"/>
            </p:cNvSpPr>
            <p:nvPr/>
          </p:nvSpPr>
          <p:spPr bwMode="auto">
            <a:xfrm>
              <a:off x="7086600" y="1773238"/>
              <a:ext cx="1600200" cy="106860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400" dirty="0" smtClean="0"/>
                <a:t>ATGGCCGTGTGGTCTGTGCCTAACTAACTAA</a:t>
              </a:r>
              <a:r>
                <a:rPr lang="en-US" sz="1400" dirty="0"/>
                <a:t>…</a:t>
              </a:r>
            </a:p>
          </p:txBody>
        </p:sp>
        <p:sp>
          <p:nvSpPr>
            <p:cNvPr id="53" name="AutoShape 50"/>
            <p:cNvSpPr>
              <a:spLocks noChangeArrowheads="1"/>
            </p:cNvSpPr>
            <p:nvPr/>
          </p:nvSpPr>
          <p:spPr bwMode="auto">
            <a:xfrm>
              <a:off x="6196693" y="771144"/>
              <a:ext cx="2819400" cy="2133600"/>
            </a:xfrm>
            <a:prstGeom prst="wedgeRoundRectCallout">
              <a:avLst>
                <a:gd name="adj1" fmla="val -118857"/>
                <a:gd name="adj2" fmla="val -56931"/>
                <a:gd name="adj3" fmla="val 16667"/>
              </a:avLst>
            </a:prstGeom>
            <a:noFill/>
            <a:ln w="9525">
              <a:solidFill>
                <a:schemeClr val="tx1"/>
              </a:solidFill>
              <a:miter lim="800000"/>
              <a:headEnd/>
              <a:tailEnd/>
            </a:ln>
            <a:effectLst/>
          </p:spPr>
          <p:txBody>
            <a:bodyPr/>
            <a:lstStyle/>
            <a:p>
              <a:pPr algn="ctr"/>
              <a:endParaRPr lang="fr-FR" sz="1400"/>
            </a:p>
          </p:txBody>
        </p:sp>
      </p:grpSp>
      <p:grpSp>
        <p:nvGrpSpPr>
          <p:cNvPr id="3" name="Group 51"/>
          <p:cNvGrpSpPr>
            <a:grpSpLocks/>
          </p:cNvGrpSpPr>
          <p:nvPr/>
        </p:nvGrpSpPr>
        <p:grpSpPr bwMode="auto">
          <a:xfrm>
            <a:off x="3810000" y="3200400"/>
            <a:ext cx="2286000" cy="1066800"/>
            <a:chOff x="1920" y="1536"/>
            <a:chExt cx="1104" cy="1776"/>
          </a:xfrm>
        </p:grpSpPr>
        <p:sp>
          <p:nvSpPr>
            <p:cNvPr id="55" name="AutoShape 52"/>
            <p:cNvSpPr>
              <a:spLocks noChangeArrowheads="1"/>
            </p:cNvSpPr>
            <p:nvPr/>
          </p:nvSpPr>
          <p:spPr bwMode="auto">
            <a:xfrm rot="-1266417">
              <a:off x="1920" y="1536"/>
              <a:ext cx="672" cy="1776"/>
            </a:xfrm>
            <a:prstGeom prst="downArrow">
              <a:avLst>
                <a:gd name="adj1" fmla="val 50000"/>
                <a:gd name="adj2" fmla="val 66071"/>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61" name="Text Box 58"/>
            <p:cNvSpPr txBox="1">
              <a:spLocks noChangeArrowheads="1"/>
            </p:cNvSpPr>
            <p:nvPr/>
          </p:nvSpPr>
          <p:spPr bwMode="auto">
            <a:xfrm>
              <a:off x="2496" y="2400"/>
              <a:ext cx="528" cy="615"/>
            </a:xfrm>
            <a:prstGeom prst="rect">
              <a:avLst/>
            </a:prstGeom>
            <a:noFill/>
            <a:ln w="9525">
              <a:noFill/>
              <a:miter lim="800000"/>
              <a:headEnd/>
              <a:tailEnd/>
            </a:ln>
            <a:effectLst/>
          </p:spPr>
          <p:txBody>
            <a:bodyPr wrap="square">
              <a:spAutoFit/>
            </a:bodyPr>
            <a:lstStyle/>
            <a:p>
              <a:pPr>
                <a:spcBef>
                  <a:spcPct val="50000"/>
                </a:spcBef>
              </a:pPr>
              <a:r>
                <a:rPr lang="en-US" dirty="0"/>
                <a:t>…</a:t>
              </a:r>
            </a:p>
          </p:txBody>
        </p:sp>
      </p:grpSp>
      <p:sp>
        <p:nvSpPr>
          <p:cNvPr id="64" name="Text Box 61"/>
          <p:cNvSpPr txBox="1">
            <a:spLocks noChangeArrowheads="1"/>
          </p:cNvSpPr>
          <p:nvPr/>
        </p:nvSpPr>
        <p:spPr bwMode="auto">
          <a:xfrm>
            <a:off x="5715000" y="6324600"/>
            <a:ext cx="2743200" cy="336550"/>
          </a:xfrm>
          <a:prstGeom prst="rect">
            <a:avLst/>
          </a:prstGeom>
          <a:noFill/>
          <a:ln w="9525">
            <a:noFill/>
            <a:miter lim="800000"/>
            <a:headEnd/>
            <a:tailEnd/>
          </a:ln>
          <a:effectLst/>
        </p:spPr>
        <p:txBody>
          <a:bodyPr>
            <a:spAutoFit/>
          </a:bodyPr>
          <a:lstStyle/>
          <a:p>
            <a:pPr>
              <a:spcBef>
                <a:spcPct val="50000"/>
              </a:spcBef>
            </a:pPr>
            <a:r>
              <a:rPr lang="en-US" sz="1600" b="1">
                <a:effectLst>
                  <a:outerShdw blurRad="38100" dist="38100" dir="2700000" algn="tl">
                    <a:srgbClr val="C0C0C0"/>
                  </a:outerShdw>
                </a:effectLst>
              </a:rPr>
              <a:t>Biologist’s workspace</a:t>
            </a:r>
          </a:p>
        </p:txBody>
      </p:sp>
      <p:pic>
        <p:nvPicPr>
          <p:cNvPr id="66" name="Picture 63" descr="j0349125"/>
          <p:cNvPicPr>
            <a:picLocks noChangeAspect="1" noChangeArrowheads="1"/>
          </p:cNvPicPr>
          <p:nvPr/>
        </p:nvPicPr>
        <p:blipFill>
          <a:blip r:embed="rId9" cstate="print"/>
          <a:srcRect/>
          <a:stretch>
            <a:fillRect/>
          </a:stretch>
        </p:blipFill>
        <p:spPr bwMode="auto">
          <a:xfrm flipH="1">
            <a:off x="3840163" y="4648200"/>
            <a:ext cx="931862" cy="1143000"/>
          </a:xfrm>
          <a:prstGeom prst="rect">
            <a:avLst/>
          </a:prstGeom>
          <a:noFill/>
        </p:spPr>
      </p:pic>
      <p:sp>
        <p:nvSpPr>
          <p:cNvPr id="67" name="AutoShape 64"/>
          <p:cNvSpPr>
            <a:spLocks noChangeArrowheads="1"/>
          </p:cNvSpPr>
          <p:nvPr/>
        </p:nvSpPr>
        <p:spPr bwMode="auto">
          <a:xfrm>
            <a:off x="304800" y="4876800"/>
            <a:ext cx="2590800" cy="990600"/>
          </a:xfrm>
          <a:prstGeom prst="wedgeRoundRectCallout">
            <a:avLst>
              <a:gd name="adj1" fmla="val 84375"/>
              <a:gd name="adj2" fmla="val 19713"/>
              <a:gd name="adj3" fmla="val 16667"/>
            </a:avLst>
          </a:prstGeom>
          <a:solidFill>
            <a:schemeClr val="bg1"/>
          </a:solidFill>
          <a:ln w="9525">
            <a:solidFill>
              <a:schemeClr val="tx1"/>
            </a:solidFill>
            <a:miter lim="800000"/>
            <a:headEnd/>
            <a:tailEnd/>
          </a:ln>
          <a:effectLst/>
        </p:spPr>
        <p:txBody>
          <a:bodyPr/>
          <a:lstStyle/>
          <a:p>
            <a:pPr algn="ctr"/>
            <a:r>
              <a:rPr lang="en-US" sz="1800" dirty="0"/>
              <a:t>Which sequences</a:t>
            </a:r>
            <a:r>
              <a:rPr lang="en-US" sz="1800" dirty="0">
                <a:effectLst>
                  <a:outerShdw blurRad="38100" dist="38100" dir="2700000" algn="tl">
                    <a:srgbClr val="C0C0C0"/>
                  </a:outerShdw>
                </a:effectLst>
              </a:rPr>
              <a:t> </a:t>
            </a:r>
            <a:r>
              <a:rPr lang="en-US" sz="1800" dirty="0"/>
              <a:t>have been used to produce this tree?</a:t>
            </a:r>
          </a:p>
        </p:txBody>
      </p:sp>
      <p:sp>
        <p:nvSpPr>
          <p:cNvPr id="68" name="AutoShape 65"/>
          <p:cNvSpPr>
            <a:spLocks noChangeArrowheads="1"/>
          </p:cNvSpPr>
          <p:nvPr/>
        </p:nvSpPr>
        <p:spPr bwMode="auto">
          <a:xfrm>
            <a:off x="381000" y="3581400"/>
            <a:ext cx="2514600" cy="685800"/>
          </a:xfrm>
          <a:prstGeom prst="wedgeRoundRectCallout">
            <a:avLst>
              <a:gd name="adj1" fmla="val 80935"/>
              <a:gd name="adj2" fmla="val 146991"/>
              <a:gd name="adj3" fmla="val 16667"/>
            </a:avLst>
          </a:prstGeom>
          <a:solidFill>
            <a:schemeClr val="bg1"/>
          </a:solidFill>
          <a:ln w="9525">
            <a:solidFill>
              <a:schemeClr val="tx1"/>
            </a:solidFill>
            <a:miter lim="800000"/>
            <a:headEnd/>
            <a:tailEnd/>
          </a:ln>
          <a:effectLst/>
        </p:spPr>
        <p:txBody>
          <a:bodyPr/>
          <a:lstStyle/>
          <a:p>
            <a:pPr algn="ctr"/>
            <a:r>
              <a:rPr lang="en-US" sz="1800" dirty="0"/>
              <a:t>How </a:t>
            </a:r>
            <a:r>
              <a:rPr lang="en-US" sz="1800" dirty="0" smtClean="0"/>
              <a:t>has this </a:t>
            </a:r>
            <a:r>
              <a:rPr lang="en-US" sz="1800" dirty="0"/>
              <a:t>tree </a:t>
            </a:r>
            <a:r>
              <a:rPr lang="en-US" sz="1800" dirty="0" smtClean="0"/>
              <a:t>been </a:t>
            </a:r>
            <a:r>
              <a:rPr lang="en-US" sz="1800" dirty="0"/>
              <a:t>generated? </a:t>
            </a:r>
          </a:p>
        </p:txBody>
      </p:sp>
      <p:sp>
        <p:nvSpPr>
          <p:cNvPr id="69" name="Text Box 66"/>
          <p:cNvSpPr txBox="1">
            <a:spLocks noChangeArrowheads="1"/>
          </p:cNvSpPr>
          <p:nvPr/>
        </p:nvSpPr>
        <p:spPr bwMode="auto">
          <a:xfrm>
            <a:off x="3962400" y="4114800"/>
            <a:ext cx="457200" cy="519113"/>
          </a:xfrm>
          <a:prstGeom prst="rect">
            <a:avLst/>
          </a:prstGeom>
          <a:noFill/>
          <a:ln w="9525">
            <a:noFill/>
            <a:miter lim="800000"/>
            <a:headEnd/>
            <a:tailEnd/>
          </a:ln>
          <a:effectLst/>
        </p:spPr>
        <p:txBody>
          <a:bodyPr>
            <a:spAutoFit/>
          </a:bodyPr>
          <a:lstStyle/>
          <a:p>
            <a:pPr>
              <a:spcBef>
                <a:spcPct val="50000"/>
              </a:spcBef>
            </a:pPr>
            <a:r>
              <a:rPr lang="en-US" sz="2800" b="1">
                <a:effectLst>
                  <a:outerShdw blurRad="38100" dist="38100" dir="2700000" algn="tl">
                    <a:srgbClr val="C0C0C0"/>
                  </a:outerShdw>
                </a:effectLst>
              </a:rPr>
              <a:t>?</a:t>
            </a:r>
          </a:p>
        </p:txBody>
      </p:sp>
      <p:grpSp>
        <p:nvGrpSpPr>
          <p:cNvPr id="10" name="Group 102"/>
          <p:cNvGrpSpPr/>
          <p:nvPr/>
        </p:nvGrpSpPr>
        <p:grpSpPr>
          <a:xfrm>
            <a:off x="304800" y="762000"/>
            <a:ext cx="2057400" cy="2286000"/>
            <a:chOff x="457200" y="1143000"/>
            <a:chExt cx="4419600" cy="5410200"/>
          </a:xfrm>
        </p:grpSpPr>
        <p:sp>
          <p:nvSpPr>
            <p:cNvPr id="104" name="Rectangle 103"/>
            <p:cNvSpPr/>
            <p:nvPr/>
          </p:nvSpPr>
          <p:spPr bwMode="auto">
            <a:xfrm>
              <a:off x="2057400" y="1143000"/>
              <a:ext cx="685800" cy="3810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a:t>s</a:t>
              </a:r>
            </a:p>
          </p:txBody>
        </p:sp>
        <p:sp>
          <p:nvSpPr>
            <p:cNvPr id="105" name="Rectangle 104"/>
            <p:cNvSpPr/>
            <p:nvPr/>
          </p:nvSpPr>
          <p:spPr bwMode="auto">
            <a:xfrm>
              <a:off x="1676400" y="1828800"/>
              <a:ext cx="14478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a:t>Split Entries</a:t>
              </a:r>
            </a:p>
          </p:txBody>
        </p:sp>
        <p:sp>
          <p:nvSpPr>
            <p:cNvPr id="106" name="Rectangle 105"/>
            <p:cNvSpPr/>
            <p:nvPr/>
          </p:nvSpPr>
          <p:spPr bwMode="auto">
            <a:xfrm>
              <a:off x="1295400" y="2667000"/>
              <a:ext cx="22098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a:t>Align Sequences</a:t>
              </a:r>
            </a:p>
          </p:txBody>
        </p:sp>
        <p:sp>
          <p:nvSpPr>
            <p:cNvPr id="107" name="Rectangle 106"/>
            <p:cNvSpPr/>
            <p:nvPr/>
          </p:nvSpPr>
          <p:spPr bwMode="auto">
            <a:xfrm>
              <a:off x="457200" y="3962400"/>
              <a:ext cx="1828800" cy="533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smtClean="0"/>
                <a:t>Functional Data</a:t>
              </a:r>
              <a:endParaRPr lang="en-US" sz="800" dirty="0"/>
            </a:p>
          </p:txBody>
        </p:sp>
        <p:sp>
          <p:nvSpPr>
            <p:cNvPr id="108" name="Rectangle 107"/>
            <p:cNvSpPr/>
            <p:nvPr/>
          </p:nvSpPr>
          <p:spPr bwMode="auto">
            <a:xfrm>
              <a:off x="2743201" y="3962399"/>
              <a:ext cx="2133599" cy="533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smtClean="0"/>
                <a:t>Curate </a:t>
              </a:r>
              <a:r>
                <a:rPr lang="en-US" sz="800" dirty="0"/>
                <a:t>Annotations</a:t>
              </a:r>
            </a:p>
          </p:txBody>
        </p:sp>
        <p:sp>
          <p:nvSpPr>
            <p:cNvPr id="109" name="Rectangle 108"/>
            <p:cNvSpPr/>
            <p:nvPr/>
          </p:nvSpPr>
          <p:spPr bwMode="auto">
            <a:xfrm>
              <a:off x="609600" y="4724400"/>
              <a:ext cx="12192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a:t>Format</a:t>
              </a:r>
            </a:p>
          </p:txBody>
        </p:sp>
        <p:sp>
          <p:nvSpPr>
            <p:cNvPr id="110" name="Rectangle 109"/>
            <p:cNvSpPr/>
            <p:nvPr/>
          </p:nvSpPr>
          <p:spPr bwMode="auto">
            <a:xfrm>
              <a:off x="1752600" y="3352800"/>
              <a:ext cx="12954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a:t>Format</a:t>
              </a:r>
            </a:p>
          </p:txBody>
        </p:sp>
        <p:sp>
          <p:nvSpPr>
            <p:cNvPr id="111" name="Rectangle 110"/>
            <p:cNvSpPr/>
            <p:nvPr/>
          </p:nvSpPr>
          <p:spPr bwMode="auto">
            <a:xfrm>
              <a:off x="3200400" y="4724400"/>
              <a:ext cx="12192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a:t>Format</a:t>
              </a:r>
            </a:p>
          </p:txBody>
        </p:sp>
        <p:sp>
          <p:nvSpPr>
            <p:cNvPr id="112" name="Rectangle 111"/>
            <p:cNvSpPr/>
            <p:nvPr/>
          </p:nvSpPr>
          <p:spPr bwMode="auto">
            <a:xfrm>
              <a:off x="1371600" y="5486400"/>
              <a:ext cx="2057400" cy="4572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a:t>Construct Trees</a:t>
              </a:r>
            </a:p>
          </p:txBody>
        </p:sp>
        <p:sp>
          <p:nvSpPr>
            <p:cNvPr id="113" name="Rectangle 112"/>
            <p:cNvSpPr/>
            <p:nvPr/>
          </p:nvSpPr>
          <p:spPr bwMode="auto">
            <a:xfrm>
              <a:off x="2057400" y="6172200"/>
              <a:ext cx="685800" cy="3810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marL="342900" indent="-342900" algn="ctr">
                <a:lnSpc>
                  <a:spcPct val="90000"/>
                </a:lnSpc>
                <a:spcBef>
                  <a:spcPct val="20000"/>
                </a:spcBef>
                <a:buClr>
                  <a:schemeClr val="accent1"/>
                </a:buClr>
                <a:buSzPct val="65000"/>
                <a:defRPr/>
              </a:pPr>
              <a:r>
                <a:rPr lang="en-US" sz="800" dirty="0"/>
                <a:t>t</a:t>
              </a:r>
            </a:p>
          </p:txBody>
        </p:sp>
        <p:cxnSp>
          <p:nvCxnSpPr>
            <p:cNvPr id="114" name="Straight Arrow Connector 48"/>
            <p:cNvCxnSpPr>
              <a:cxnSpLocks noChangeShapeType="1"/>
              <a:stCxn id="104" idx="2"/>
              <a:endCxn id="105" idx="0"/>
            </p:cNvCxnSpPr>
            <p:nvPr/>
          </p:nvCxnSpPr>
          <p:spPr bwMode="auto">
            <a:xfrm rot="5400000">
              <a:off x="2247901" y="1676400"/>
              <a:ext cx="304800" cy="3175"/>
            </a:xfrm>
            <a:prstGeom prst="straightConnector1">
              <a:avLst/>
            </a:prstGeom>
            <a:noFill/>
            <a:ln w="9525" algn="ctr">
              <a:solidFill>
                <a:schemeClr val="tx1"/>
              </a:solidFill>
              <a:round/>
              <a:headEnd/>
              <a:tailEnd type="arrow" w="med" len="med"/>
            </a:ln>
          </p:spPr>
        </p:cxnSp>
        <p:cxnSp>
          <p:nvCxnSpPr>
            <p:cNvPr id="115" name="Straight Arrow Connector 56"/>
            <p:cNvCxnSpPr>
              <a:cxnSpLocks noChangeShapeType="1"/>
              <a:stCxn id="105" idx="2"/>
              <a:endCxn id="106" idx="0"/>
            </p:cNvCxnSpPr>
            <p:nvPr/>
          </p:nvCxnSpPr>
          <p:spPr bwMode="auto">
            <a:xfrm rot="5400000">
              <a:off x="2209801" y="2476500"/>
              <a:ext cx="381000" cy="3175"/>
            </a:xfrm>
            <a:prstGeom prst="straightConnector1">
              <a:avLst/>
            </a:prstGeom>
            <a:noFill/>
            <a:ln w="9525" algn="ctr">
              <a:solidFill>
                <a:schemeClr val="tx1"/>
              </a:solidFill>
              <a:round/>
              <a:headEnd/>
              <a:tailEnd type="arrow" w="med" len="med"/>
            </a:ln>
          </p:spPr>
        </p:cxnSp>
        <p:cxnSp>
          <p:nvCxnSpPr>
            <p:cNvPr id="116" name="Straight Arrow Connector 62"/>
            <p:cNvCxnSpPr>
              <a:cxnSpLocks noChangeShapeType="1"/>
              <a:stCxn id="106" idx="2"/>
              <a:endCxn id="110" idx="0"/>
            </p:cNvCxnSpPr>
            <p:nvPr/>
          </p:nvCxnSpPr>
          <p:spPr bwMode="auto">
            <a:xfrm rot="5400000">
              <a:off x="2286001" y="3238500"/>
              <a:ext cx="228600" cy="3175"/>
            </a:xfrm>
            <a:prstGeom prst="straightConnector1">
              <a:avLst/>
            </a:prstGeom>
            <a:noFill/>
            <a:ln w="9525" algn="ctr">
              <a:solidFill>
                <a:schemeClr val="tx1"/>
              </a:solidFill>
              <a:round/>
              <a:headEnd/>
              <a:tailEnd type="arrow" w="med" len="med"/>
            </a:ln>
          </p:spPr>
        </p:cxnSp>
        <p:cxnSp>
          <p:nvCxnSpPr>
            <p:cNvPr id="117" name="Straight Arrow Connector 65"/>
            <p:cNvCxnSpPr>
              <a:cxnSpLocks noChangeShapeType="1"/>
              <a:stCxn id="110" idx="2"/>
              <a:endCxn id="112" idx="0"/>
            </p:cNvCxnSpPr>
            <p:nvPr/>
          </p:nvCxnSpPr>
          <p:spPr bwMode="auto">
            <a:xfrm rot="5400000">
              <a:off x="1562101" y="4648200"/>
              <a:ext cx="1676400" cy="3175"/>
            </a:xfrm>
            <a:prstGeom prst="straightConnector1">
              <a:avLst/>
            </a:prstGeom>
            <a:noFill/>
            <a:ln w="9525" algn="ctr">
              <a:solidFill>
                <a:schemeClr val="tx1"/>
              </a:solidFill>
              <a:round/>
              <a:headEnd/>
              <a:tailEnd type="arrow" w="med" len="med"/>
            </a:ln>
          </p:spPr>
        </p:cxnSp>
        <p:cxnSp>
          <p:nvCxnSpPr>
            <p:cNvPr id="118" name="Shape 71"/>
            <p:cNvCxnSpPr>
              <a:cxnSpLocks noChangeShapeType="1"/>
            </p:cNvCxnSpPr>
            <p:nvPr/>
          </p:nvCxnSpPr>
          <p:spPr bwMode="auto">
            <a:xfrm rot="5400000">
              <a:off x="438150" y="2000250"/>
              <a:ext cx="2362200" cy="1562100"/>
            </a:xfrm>
            <a:prstGeom prst="bentConnector3">
              <a:avLst>
                <a:gd name="adj1" fmla="val 3319"/>
              </a:avLst>
            </a:prstGeom>
            <a:noFill/>
            <a:ln w="9525" algn="ctr">
              <a:solidFill>
                <a:schemeClr val="tx1"/>
              </a:solidFill>
              <a:round/>
              <a:headEnd/>
              <a:tailEnd type="arrow" w="med" len="med"/>
            </a:ln>
          </p:spPr>
        </p:cxnSp>
        <p:cxnSp>
          <p:nvCxnSpPr>
            <p:cNvPr id="119" name="Elbow Connector 79"/>
            <p:cNvCxnSpPr>
              <a:cxnSpLocks noChangeShapeType="1"/>
              <a:stCxn id="105" idx="2"/>
              <a:endCxn id="108" idx="0"/>
            </p:cNvCxnSpPr>
            <p:nvPr/>
          </p:nvCxnSpPr>
          <p:spPr bwMode="auto">
            <a:xfrm rot="16200000" flipH="1">
              <a:off x="2266950" y="2419350"/>
              <a:ext cx="1676400" cy="1409700"/>
            </a:xfrm>
            <a:prstGeom prst="bentConnector3">
              <a:avLst>
                <a:gd name="adj1" fmla="val 10694"/>
              </a:avLst>
            </a:prstGeom>
            <a:noFill/>
            <a:ln w="9525" algn="ctr">
              <a:solidFill>
                <a:schemeClr val="tx1"/>
              </a:solidFill>
              <a:round/>
              <a:headEnd/>
              <a:tailEnd type="arrow" w="med" len="med"/>
            </a:ln>
          </p:spPr>
        </p:cxnSp>
        <p:cxnSp>
          <p:nvCxnSpPr>
            <p:cNvPr id="120" name="Straight Arrow Connector 82"/>
            <p:cNvCxnSpPr>
              <a:cxnSpLocks noChangeShapeType="1"/>
              <a:endCxn id="109" idx="0"/>
            </p:cNvCxnSpPr>
            <p:nvPr/>
          </p:nvCxnSpPr>
          <p:spPr bwMode="auto">
            <a:xfrm rot="5400000">
              <a:off x="1104901" y="4610100"/>
              <a:ext cx="228600" cy="3175"/>
            </a:xfrm>
            <a:prstGeom prst="straightConnector1">
              <a:avLst/>
            </a:prstGeom>
            <a:noFill/>
            <a:ln w="9525" algn="ctr">
              <a:solidFill>
                <a:schemeClr val="tx1"/>
              </a:solidFill>
              <a:round/>
              <a:headEnd/>
              <a:tailEnd type="arrow" w="med" len="med"/>
            </a:ln>
          </p:spPr>
        </p:cxnSp>
        <p:cxnSp>
          <p:nvCxnSpPr>
            <p:cNvPr id="121" name="Straight Arrow Connector 84"/>
            <p:cNvCxnSpPr>
              <a:cxnSpLocks noChangeShapeType="1"/>
              <a:stCxn id="108" idx="2"/>
              <a:endCxn id="111" idx="0"/>
            </p:cNvCxnSpPr>
            <p:nvPr/>
          </p:nvCxnSpPr>
          <p:spPr bwMode="auto">
            <a:xfrm rot="5400000">
              <a:off x="3695701" y="4610100"/>
              <a:ext cx="228600" cy="3175"/>
            </a:xfrm>
            <a:prstGeom prst="straightConnector1">
              <a:avLst/>
            </a:prstGeom>
            <a:noFill/>
            <a:ln w="9525" algn="ctr">
              <a:solidFill>
                <a:schemeClr val="tx1"/>
              </a:solidFill>
              <a:round/>
              <a:headEnd/>
              <a:tailEnd type="arrow" w="med" len="med"/>
            </a:ln>
          </p:spPr>
        </p:cxnSp>
        <p:cxnSp>
          <p:nvCxnSpPr>
            <p:cNvPr id="122" name="Straight Arrow Connector 86"/>
            <p:cNvCxnSpPr>
              <a:cxnSpLocks noChangeShapeType="1"/>
              <a:stCxn id="112" idx="2"/>
              <a:endCxn id="113" idx="0"/>
            </p:cNvCxnSpPr>
            <p:nvPr/>
          </p:nvCxnSpPr>
          <p:spPr bwMode="auto">
            <a:xfrm rot="5400000">
              <a:off x="2286001" y="6057900"/>
              <a:ext cx="228600" cy="3175"/>
            </a:xfrm>
            <a:prstGeom prst="straightConnector1">
              <a:avLst/>
            </a:prstGeom>
            <a:noFill/>
            <a:ln w="9525" algn="ctr">
              <a:solidFill>
                <a:schemeClr val="tx1"/>
              </a:solidFill>
              <a:round/>
              <a:headEnd/>
              <a:tailEnd type="arrow" w="med" len="med"/>
            </a:ln>
          </p:spPr>
        </p:cxnSp>
        <p:cxnSp>
          <p:nvCxnSpPr>
            <p:cNvPr id="123" name="Straight Arrow Connector 102"/>
            <p:cNvCxnSpPr>
              <a:cxnSpLocks noChangeShapeType="1"/>
              <a:stCxn id="109" idx="2"/>
              <a:endCxn id="112" idx="0"/>
            </p:cNvCxnSpPr>
            <p:nvPr/>
          </p:nvCxnSpPr>
          <p:spPr bwMode="auto">
            <a:xfrm rot="16200000" flipH="1">
              <a:off x="1657350" y="4743450"/>
              <a:ext cx="304800" cy="1181100"/>
            </a:xfrm>
            <a:prstGeom prst="straightConnector1">
              <a:avLst/>
            </a:prstGeom>
            <a:noFill/>
            <a:ln w="9525" algn="ctr">
              <a:solidFill>
                <a:schemeClr val="tx1"/>
              </a:solidFill>
              <a:round/>
              <a:headEnd/>
              <a:tailEnd type="arrow" w="med" len="med"/>
            </a:ln>
          </p:spPr>
        </p:cxnSp>
        <p:cxnSp>
          <p:nvCxnSpPr>
            <p:cNvPr id="124" name="Straight Arrow Connector 104"/>
            <p:cNvCxnSpPr>
              <a:cxnSpLocks noChangeShapeType="1"/>
              <a:stCxn id="111" idx="2"/>
              <a:endCxn id="112" idx="0"/>
            </p:cNvCxnSpPr>
            <p:nvPr/>
          </p:nvCxnSpPr>
          <p:spPr bwMode="auto">
            <a:xfrm rot="5400000">
              <a:off x="2952750" y="4629150"/>
              <a:ext cx="304800" cy="1409700"/>
            </a:xfrm>
            <a:prstGeom prst="straightConnector1">
              <a:avLst/>
            </a:prstGeom>
            <a:noFill/>
            <a:ln w="9525" algn="ctr">
              <a:solidFill>
                <a:schemeClr val="tx1"/>
              </a:solidFill>
              <a:round/>
              <a:headEnd/>
              <a:tailEnd type="arrow" w="med" len="med"/>
            </a:ln>
          </p:spPr>
        </p:cxnSp>
      </p:grpSp>
      <p:sp>
        <p:nvSpPr>
          <p:cNvPr id="54" name="Content Placeholder 53"/>
          <p:cNvSpPr>
            <a:spLocks noGrp="1"/>
          </p:cNvSpPr>
          <p:nvPr>
            <p:ph idx="1"/>
          </p:nvPr>
        </p:nvSpPr>
        <p:spPr/>
        <p:txBody>
          <a:bodyPr/>
          <a:lstStyle/>
          <a:p>
            <a:endParaRPr lang="en-US" dirty="0"/>
          </a:p>
        </p:txBody>
      </p:sp>
      <p:sp>
        <p:nvSpPr>
          <p:cNvPr id="56" name="TextBox 55"/>
          <p:cNvSpPr txBox="1"/>
          <p:nvPr/>
        </p:nvSpPr>
        <p:spPr>
          <a:xfrm>
            <a:off x="5548144" y="1066800"/>
            <a:ext cx="3595856" cy="584776"/>
          </a:xfrm>
          <a:prstGeom prst="rect">
            <a:avLst/>
          </a:prstGeom>
          <a:noFill/>
        </p:spPr>
        <p:txBody>
          <a:bodyPr wrap="none" rtlCol="0">
            <a:spAutoFit/>
          </a:bodyPr>
          <a:lstStyle/>
          <a:p>
            <a:r>
              <a:rPr lang="en-US" sz="3200" b="1" dirty="0" smtClean="0">
                <a:solidFill>
                  <a:srgbClr val="FF0000"/>
                </a:solidFill>
              </a:rPr>
              <a:t>Need for privacy</a:t>
            </a:r>
            <a:endParaRPr lang="en-US" sz="3200" b="1" dirty="0">
              <a:solidFill>
                <a:srgbClr val="FF0000"/>
              </a:solidFill>
            </a:endParaRPr>
          </a:p>
        </p:txBody>
      </p:sp>
    </p:spTree>
    <p:custDataLst>
      <p:tags r:id="rId1"/>
    </p:custDataLst>
  </p:cSld>
  <p:clrMapOvr>
    <a:masterClrMapping/>
  </p:clrMapOvr>
  <p:transition advTm="806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56"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p>
            <a:fld id="{31F96218-9038-A246-AB26-2AF6E28835E1}" type="slidenum">
              <a:rPr lang="en-US"/>
              <a:pPr/>
              <a:t>5</a:t>
            </a:fld>
            <a:endParaRPr lang="en-US"/>
          </a:p>
        </p:txBody>
      </p:sp>
      <p:sp>
        <p:nvSpPr>
          <p:cNvPr id="234498" name="Rectangle 2"/>
          <p:cNvSpPr>
            <a:spLocks noGrp="1" noChangeArrowheads="1"/>
          </p:cNvSpPr>
          <p:nvPr>
            <p:ph type="title"/>
          </p:nvPr>
        </p:nvSpPr>
        <p:spPr>
          <a:xfrm>
            <a:off x="685800" y="304800"/>
            <a:ext cx="8150225" cy="536575"/>
          </a:xfrm>
        </p:spPr>
        <p:txBody>
          <a:bodyPr>
            <a:normAutofit fontScale="90000"/>
          </a:bodyPr>
          <a:lstStyle/>
          <a:p>
            <a:pPr eaLnBrk="1" hangingPunct="1">
              <a:defRPr/>
            </a:pPr>
            <a:r>
              <a:rPr lang="en-US" dirty="0" smtClean="0">
                <a:solidFill>
                  <a:schemeClr val="accent1"/>
                </a:solidFill>
              </a:rPr>
              <a:t>Outline</a:t>
            </a:r>
          </a:p>
        </p:txBody>
      </p:sp>
      <p:sp>
        <p:nvSpPr>
          <p:cNvPr id="234499" name="Rectangle 3"/>
          <p:cNvSpPr>
            <a:spLocks noGrp="1" noChangeArrowheads="1"/>
          </p:cNvSpPr>
          <p:nvPr>
            <p:ph type="body" idx="1"/>
          </p:nvPr>
        </p:nvSpPr>
        <p:spPr>
          <a:xfrm>
            <a:off x="533400" y="1066800"/>
            <a:ext cx="7848600" cy="5562600"/>
          </a:xfrm>
        </p:spPr>
        <p:txBody>
          <a:bodyPr>
            <a:normAutofit/>
          </a:bodyPr>
          <a:lstStyle/>
          <a:p>
            <a:pPr eaLnBrk="1" hangingPunct="1">
              <a:buNone/>
            </a:pPr>
            <a:endParaRPr lang="en-US" dirty="0" smtClean="0"/>
          </a:p>
          <a:p>
            <a:pPr eaLnBrk="1" hangingPunct="1"/>
            <a:r>
              <a:rPr lang="en-US" dirty="0" smtClean="0"/>
              <a:t>The need:  Workflow provenance repositories</a:t>
            </a:r>
          </a:p>
          <a:p>
            <a:pPr eaLnBrk="1" hangingPunct="1"/>
            <a:endParaRPr lang="en-US" dirty="0" smtClean="0"/>
          </a:p>
          <a:p>
            <a:pPr eaLnBrk="1" hangingPunct="1"/>
            <a:r>
              <a:rPr lang="en-US" dirty="0" smtClean="0"/>
              <a:t>The challenge of privacy</a:t>
            </a:r>
          </a:p>
          <a:p>
            <a:pPr eaLnBrk="1" hangingPunct="1"/>
            <a:endParaRPr lang="en-US" dirty="0" smtClean="0"/>
          </a:p>
          <a:p>
            <a:pPr eaLnBrk="1" hangingPunct="1"/>
            <a:r>
              <a:rPr lang="en-US" dirty="0" smtClean="0"/>
              <a:t>Privacy-aware search and query</a:t>
            </a:r>
          </a:p>
          <a:p>
            <a:pPr lvl="1" eaLnBrk="1" hangingPunct="1"/>
            <a:endParaRPr lang="en-US" sz="900" dirty="0"/>
          </a:p>
          <a:p>
            <a:pPr eaLnBrk="1" hangingPunct="1"/>
            <a:endParaRPr lang="fr-FR" dirty="0"/>
          </a:p>
          <a:p>
            <a:pPr lvl="1" eaLnBrk="1" hangingPunct="1">
              <a:buFont typeface="Wingdings" charset="2"/>
              <a:buNone/>
            </a:pPr>
            <a:endParaRPr lang="fr-FR" dirty="0"/>
          </a:p>
          <a:p>
            <a:pPr lvl="2" eaLnBrk="1" hangingPunct="1">
              <a:buFont typeface="Wingdings" charset="2"/>
              <a:buNone/>
            </a:pPr>
            <a:endParaRPr lang="en-US" dirty="0"/>
          </a:p>
        </p:txBody>
      </p:sp>
    </p:spTree>
  </p:cSld>
  <p:clrMapOvr>
    <a:masterClrMapping/>
  </p:clrMapOvr>
  <p:transition advTm="5915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1828800"/>
            <a:ext cx="8229600" cy="1139825"/>
          </a:xfrm>
        </p:spPr>
        <p:txBody>
          <a:bodyPr>
            <a:normAutofit/>
          </a:bodyPr>
          <a:lstStyle/>
          <a:p>
            <a:pPr eaLnBrk="1" hangingPunct="1"/>
            <a:r>
              <a:rPr lang="en-US" sz="3600" dirty="0" smtClean="0">
                <a:solidFill>
                  <a:srgbClr val="0070C0"/>
                </a:solidFill>
              </a:rPr>
              <a:t>Workflow Provenance Repositories</a:t>
            </a:r>
          </a:p>
        </p:txBody>
      </p:sp>
      <p:sp>
        <p:nvSpPr>
          <p:cNvPr id="39" name="Slide Number Placeholder 38"/>
          <p:cNvSpPr>
            <a:spLocks noGrp="1"/>
          </p:cNvSpPr>
          <p:nvPr>
            <p:ph type="sldNum" sz="quarter" idx="12"/>
          </p:nvPr>
        </p:nvSpPr>
        <p:spPr/>
        <p:txBody>
          <a:bodyPr/>
          <a:lstStyle/>
          <a:p>
            <a:pPr>
              <a:defRPr/>
            </a:pPr>
            <a:fld id="{DE27D776-4D7F-4A1A-9763-3EC987ABCBEB}" type="slidenum">
              <a:rPr lang="en-US" altLang="en-US"/>
              <a:pPr>
                <a:defRPr/>
              </a:pPr>
              <a:t>6</a:t>
            </a:fld>
            <a:endParaRPr lang="en-US" altLang="en-US" dirty="0"/>
          </a:p>
        </p:txBody>
      </p:sp>
      <p:pic>
        <p:nvPicPr>
          <p:cNvPr id="5" name="Picture 2" descr="C:\Users\sudeepa\AppData\Local\Microsoft\Windows\Temporary Internet Files\Content.IE5\YCW83AM7\MC900233560[1].wmf"/>
          <p:cNvPicPr>
            <a:picLocks noChangeAspect="1" noChangeArrowheads="1"/>
          </p:cNvPicPr>
          <p:nvPr/>
        </p:nvPicPr>
        <p:blipFill>
          <a:blip r:embed="rId3" cstate="print"/>
          <a:srcRect/>
          <a:stretch>
            <a:fillRect/>
          </a:stretch>
        </p:blipFill>
        <p:spPr bwMode="auto">
          <a:xfrm>
            <a:off x="5029200" y="3048000"/>
            <a:ext cx="2012887" cy="1530036"/>
          </a:xfrm>
          <a:prstGeom prst="rect">
            <a:avLst/>
          </a:prstGeom>
          <a:noFill/>
        </p:spPr>
      </p:pic>
    </p:spTree>
  </p:cSld>
  <p:clrMapOvr>
    <a:masterClrMapping/>
  </p:clrMapOvr>
  <p:transition advTm="4851"/>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28600"/>
            <a:ext cx="8229600" cy="1139825"/>
          </a:xfrm>
        </p:spPr>
        <p:txBody>
          <a:bodyPr>
            <a:normAutofit fontScale="90000"/>
          </a:bodyPr>
          <a:lstStyle/>
          <a:p>
            <a:pPr eaLnBrk="1" hangingPunct="1"/>
            <a:r>
              <a:rPr lang="en-US" sz="3600" dirty="0" smtClean="0">
                <a:solidFill>
                  <a:srgbClr val="0070C0"/>
                </a:solidFill>
              </a:rPr>
              <a:t>Current situation: Workflow repositories</a:t>
            </a:r>
          </a:p>
        </p:txBody>
      </p:sp>
      <p:sp>
        <p:nvSpPr>
          <p:cNvPr id="5122" name="Rectangle 3"/>
          <p:cNvSpPr>
            <a:spLocks noGrp="1" noChangeArrowheads="1"/>
          </p:cNvSpPr>
          <p:nvPr>
            <p:ph idx="1"/>
          </p:nvPr>
        </p:nvSpPr>
        <p:spPr>
          <a:xfrm>
            <a:off x="457200" y="1219200"/>
            <a:ext cx="8458200" cy="5181600"/>
          </a:xfrm>
        </p:spPr>
        <p:txBody>
          <a:bodyPr>
            <a:normAutofit/>
          </a:bodyPr>
          <a:lstStyle/>
          <a:p>
            <a:r>
              <a:rPr lang="en-US" sz="3000" dirty="0" smtClean="0"/>
              <a:t>To enable sharing and reuse, repositories of workflow specifications are being created</a:t>
            </a:r>
          </a:p>
          <a:p>
            <a:pPr lvl="1"/>
            <a:r>
              <a:rPr lang="en-US" dirty="0" smtClean="0">
                <a:solidFill>
                  <a:srgbClr val="008000"/>
                </a:solidFill>
              </a:rPr>
              <a:t>e.g. </a:t>
            </a:r>
            <a:r>
              <a:rPr lang="en-US" dirty="0" err="1" smtClean="0">
                <a:solidFill>
                  <a:srgbClr val="008000"/>
                </a:solidFill>
              </a:rPr>
              <a:t>myExperiment.org</a:t>
            </a:r>
            <a:endParaRPr lang="en-US" dirty="0" smtClean="0">
              <a:solidFill>
                <a:srgbClr val="008000"/>
              </a:solidFill>
            </a:endParaRPr>
          </a:p>
          <a:p>
            <a:pPr lvl="1"/>
            <a:r>
              <a:rPr lang="en-US" dirty="0" smtClean="0">
                <a:solidFill>
                  <a:srgbClr val="008000"/>
                </a:solidFill>
              </a:rPr>
              <a:t>Keyword search is used to find specifications of interest</a:t>
            </a:r>
          </a:p>
          <a:p>
            <a:r>
              <a:rPr lang="en-US" dirty="0" smtClean="0"/>
              <a:t>Several workflow systems are storing provenance information </a:t>
            </a:r>
          </a:p>
          <a:p>
            <a:pPr lvl="1"/>
            <a:r>
              <a:rPr lang="en-US" dirty="0" smtClean="0">
                <a:solidFill>
                  <a:srgbClr val="008000"/>
                </a:solidFill>
              </a:rPr>
              <a:t>Module executions, input parameters, input/output data</a:t>
            </a:r>
          </a:p>
          <a:p>
            <a:pPr lvl="1"/>
            <a:r>
              <a:rPr lang="en-US" b="1" dirty="0" smtClean="0">
                <a:solidFill>
                  <a:srgbClr val="FF0000"/>
                </a:solidFill>
              </a:rPr>
              <a:t>“Input-only”</a:t>
            </a:r>
            <a:endParaRPr lang="en-US" b="1" dirty="0" smtClean="0"/>
          </a:p>
          <a:p>
            <a:pPr lvl="1"/>
            <a:endParaRPr lang="en-US" sz="2400" dirty="0"/>
          </a:p>
          <a:p>
            <a:pPr lvl="1"/>
            <a:endParaRPr lang="en-US" sz="2400" dirty="0" smtClean="0">
              <a:solidFill>
                <a:srgbClr val="C00000"/>
              </a:solidFill>
            </a:endParaRPr>
          </a:p>
          <a:p>
            <a:pPr lvl="1" eaLnBrk="1" hangingPunct="1"/>
            <a:endParaRPr lang="en-US" sz="900" dirty="0" smtClean="0"/>
          </a:p>
          <a:p>
            <a:pPr eaLnBrk="1" hangingPunct="1">
              <a:buNone/>
            </a:pPr>
            <a:endParaRPr lang="en-US" sz="2200" dirty="0" smtClean="0"/>
          </a:p>
        </p:txBody>
      </p:sp>
      <p:sp>
        <p:nvSpPr>
          <p:cNvPr id="39" name="Slide Number Placeholder 38"/>
          <p:cNvSpPr>
            <a:spLocks noGrp="1"/>
          </p:cNvSpPr>
          <p:nvPr>
            <p:ph type="sldNum" sz="quarter" idx="12"/>
          </p:nvPr>
        </p:nvSpPr>
        <p:spPr/>
        <p:txBody>
          <a:bodyPr/>
          <a:lstStyle/>
          <a:p>
            <a:pPr>
              <a:defRPr/>
            </a:pPr>
            <a:fld id="{DE27D776-4D7F-4A1A-9763-3EC987ABCBEB}" type="slidenum">
              <a:rPr lang="en-US" altLang="en-US"/>
              <a:pPr>
                <a:defRPr/>
              </a:pPr>
              <a:t>7</a:t>
            </a:fld>
            <a:endParaRPr lang="en-US" altLang="en-US" dirty="0"/>
          </a:p>
        </p:txBody>
      </p:sp>
    </p:spTree>
  </p:cSld>
  <p:clrMapOvr>
    <a:masterClrMapping/>
  </p:clrMapOvr>
  <p:transition advTm="7616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28600"/>
            <a:ext cx="8229600" cy="1139825"/>
          </a:xfrm>
        </p:spPr>
        <p:txBody>
          <a:bodyPr>
            <a:normAutofit/>
          </a:bodyPr>
          <a:lstStyle/>
          <a:p>
            <a:pPr eaLnBrk="1" hangingPunct="1"/>
            <a:r>
              <a:rPr lang="en-US" sz="3600" dirty="0" smtClean="0">
                <a:solidFill>
                  <a:srgbClr val="0070C0"/>
                </a:solidFill>
              </a:rPr>
              <a:t>The Vision</a:t>
            </a:r>
          </a:p>
        </p:txBody>
      </p:sp>
      <p:sp>
        <p:nvSpPr>
          <p:cNvPr id="5122" name="Rectangle 3"/>
          <p:cNvSpPr>
            <a:spLocks noGrp="1" noChangeArrowheads="1"/>
          </p:cNvSpPr>
          <p:nvPr>
            <p:ph idx="1"/>
          </p:nvPr>
        </p:nvSpPr>
        <p:spPr>
          <a:xfrm>
            <a:off x="762000" y="1295400"/>
            <a:ext cx="8001000" cy="5105400"/>
          </a:xfrm>
        </p:spPr>
        <p:txBody>
          <a:bodyPr>
            <a:normAutofit fontScale="85000" lnSpcReduction="20000"/>
          </a:bodyPr>
          <a:lstStyle/>
          <a:p>
            <a:r>
              <a:rPr lang="en-US" sz="3000" dirty="0" smtClean="0"/>
              <a:t>“Workflow Provenance” repositories will store specifications as well as executions (i.e. provenance information)</a:t>
            </a:r>
          </a:p>
          <a:p>
            <a:pPr lvl="1"/>
            <a:r>
              <a:rPr lang="en-US" dirty="0" smtClean="0">
                <a:solidFill>
                  <a:srgbClr val="008000"/>
                </a:solidFill>
              </a:rPr>
              <a:t>Searchable</a:t>
            </a:r>
          </a:p>
          <a:p>
            <a:pPr lvl="1"/>
            <a:r>
              <a:rPr lang="en-US" dirty="0" err="1" smtClean="0">
                <a:solidFill>
                  <a:srgbClr val="008000"/>
                </a:solidFill>
              </a:rPr>
              <a:t>Queryable</a:t>
            </a:r>
            <a:endParaRPr lang="en-US" dirty="0" smtClean="0">
              <a:solidFill>
                <a:srgbClr val="008000"/>
              </a:solidFill>
            </a:endParaRPr>
          </a:p>
          <a:p>
            <a:pPr lvl="1"/>
            <a:r>
              <a:rPr lang="en-US" dirty="0" smtClean="0">
                <a:solidFill>
                  <a:srgbClr val="FF0000"/>
                </a:solidFill>
              </a:rPr>
              <a:t>Privacy protecting</a:t>
            </a:r>
          </a:p>
          <a:p>
            <a:r>
              <a:rPr lang="en-US" dirty="0" smtClean="0"/>
              <a:t>Searching/querying these repositories can be used to</a:t>
            </a:r>
          </a:p>
          <a:p>
            <a:pPr lvl="1"/>
            <a:r>
              <a:rPr lang="en-US" dirty="0" smtClean="0"/>
              <a:t>Find/reuse workflows</a:t>
            </a:r>
          </a:p>
          <a:p>
            <a:pPr lvl="1"/>
            <a:r>
              <a:rPr lang="en-US" dirty="0" smtClean="0"/>
              <a:t>Understand meaning of a workflow</a:t>
            </a:r>
          </a:p>
          <a:p>
            <a:pPr lvl="1"/>
            <a:r>
              <a:rPr lang="en-US" dirty="0" smtClean="0"/>
              <a:t>Correct/debug erroneous specifications</a:t>
            </a:r>
          </a:p>
          <a:p>
            <a:pPr lvl="1"/>
            <a:r>
              <a:rPr lang="en-US" dirty="0" smtClean="0"/>
              <a:t>Find “bad” data and what its downstream effect might be</a:t>
            </a:r>
          </a:p>
          <a:p>
            <a:pPr lvl="1"/>
            <a:endParaRPr lang="en-US" sz="2400" dirty="0"/>
          </a:p>
          <a:p>
            <a:pPr lvl="1"/>
            <a:endParaRPr lang="en-US" sz="2400" dirty="0" smtClean="0">
              <a:solidFill>
                <a:srgbClr val="C00000"/>
              </a:solidFill>
            </a:endParaRPr>
          </a:p>
          <a:p>
            <a:pPr lvl="1" eaLnBrk="1" hangingPunct="1"/>
            <a:endParaRPr lang="en-US" sz="900" dirty="0" smtClean="0"/>
          </a:p>
          <a:p>
            <a:pPr eaLnBrk="1" hangingPunct="1">
              <a:buNone/>
            </a:pPr>
            <a:endParaRPr lang="en-US" sz="2200" dirty="0" smtClean="0"/>
          </a:p>
        </p:txBody>
      </p:sp>
      <p:sp>
        <p:nvSpPr>
          <p:cNvPr id="39" name="Slide Number Placeholder 38"/>
          <p:cNvSpPr>
            <a:spLocks noGrp="1"/>
          </p:cNvSpPr>
          <p:nvPr>
            <p:ph type="sldNum" sz="quarter" idx="12"/>
          </p:nvPr>
        </p:nvSpPr>
        <p:spPr/>
        <p:txBody>
          <a:bodyPr/>
          <a:lstStyle/>
          <a:p>
            <a:pPr>
              <a:defRPr/>
            </a:pPr>
            <a:fld id="{DE27D776-4D7F-4A1A-9763-3EC987ABCBEB}" type="slidenum">
              <a:rPr lang="en-US" altLang="en-US"/>
              <a:pPr>
                <a:defRPr/>
              </a:pPr>
              <a:t>8</a:t>
            </a:fld>
            <a:endParaRPr lang="en-US" altLang="en-US" dirty="0"/>
          </a:p>
        </p:txBody>
      </p:sp>
    </p:spTree>
  </p:cSld>
  <p:clrMapOvr>
    <a:masterClrMapping/>
  </p:clrMapOvr>
  <p:transition advTm="7616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685800" y="1066800"/>
            <a:ext cx="8001000" cy="4800600"/>
          </a:xfrm>
        </p:spPr>
        <p:txBody>
          <a:bodyPr>
            <a:normAutofit/>
          </a:bodyPr>
          <a:lstStyle/>
          <a:p>
            <a:r>
              <a:rPr lang="en-US" sz="2800" dirty="0" smtClean="0">
                <a:solidFill>
                  <a:srgbClr val="0070C0"/>
                </a:solidFill>
              </a:rPr>
              <a:t>“You are better off designing in security and privacy… from the start, rather than trying to add them later.” </a:t>
            </a:r>
          </a:p>
          <a:p>
            <a:endParaRPr lang="en-US" sz="2800" dirty="0" smtClean="0">
              <a:solidFill>
                <a:srgbClr val="0070C0"/>
              </a:solidFill>
            </a:endParaRPr>
          </a:p>
          <a:p>
            <a:endParaRPr lang="en-US" dirty="0" smtClean="0">
              <a:solidFill>
                <a:schemeClr val="tx1"/>
              </a:solidFill>
            </a:endParaRPr>
          </a:p>
          <a:p>
            <a:endParaRPr lang="en-US" dirty="0" smtClean="0">
              <a:solidFill>
                <a:schemeClr val="tx1"/>
              </a:solidFill>
            </a:endParaRPr>
          </a:p>
          <a:p>
            <a:r>
              <a:rPr lang="en-US" dirty="0" smtClean="0">
                <a:solidFill>
                  <a:schemeClr val="tx1"/>
                </a:solidFill>
              </a:rPr>
              <a:t>(Shapiro, CACM 53:6, June 2010)</a:t>
            </a:r>
          </a:p>
          <a:p>
            <a:endParaRPr lang="en-US" dirty="0"/>
          </a:p>
        </p:txBody>
      </p:sp>
      <p:sp>
        <p:nvSpPr>
          <p:cNvPr id="5" name="Slide Number Placeholder 4"/>
          <p:cNvSpPr>
            <a:spLocks noGrp="1"/>
          </p:cNvSpPr>
          <p:nvPr>
            <p:ph type="sldNum" sz="quarter" idx="12"/>
          </p:nvPr>
        </p:nvSpPr>
        <p:spPr/>
        <p:txBody>
          <a:bodyPr/>
          <a:lstStyle/>
          <a:p>
            <a:fld id="{4E84E5E2-B9EB-430E-9E65-95FD903A74B5}" type="slidenum">
              <a:rPr lang="en-US" smtClean="0"/>
              <a:pPr/>
              <a:t>9</a:t>
            </a:fld>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37|14.9"/>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34.5"/>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3.6"/>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5.7|20|12.2"/>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38.6|2.2|5.2|10.9|19.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ic-s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15926</TotalTime>
  <Words>2127</Words>
  <Application>Microsoft Macintosh PowerPoint</Application>
  <PresentationFormat>On-screen Show (4:3)</PresentationFormat>
  <Paragraphs>512</Paragraphs>
  <Slides>24</Slides>
  <Notes>19</Notes>
  <HiddenSlides>0</HiddenSlides>
  <MMClips>0</MMClips>
  <ScaleCrop>false</ScaleCrop>
  <HeadingPairs>
    <vt:vector size="4" baseType="variant">
      <vt:variant>
        <vt:lpstr>Design Template</vt:lpstr>
      </vt:variant>
      <vt:variant>
        <vt:i4>1</vt:i4>
      </vt:variant>
      <vt:variant>
        <vt:lpstr>Slide Titles</vt:lpstr>
      </vt:variant>
      <vt:variant>
        <vt:i4>24</vt:i4>
      </vt:variant>
    </vt:vector>
  </HeadingPairs>
  <TitlesOfParts>
    <vt:vector size="25" baseType="lpstr">
      <vt:lpstr>Office Theme</vt:lpstr>
      <vt:lpstr>Enabling Privacy in Provenance-Aware Workflow Systems</vt:lpstr>
      <vt:lpstr>Science has been revolutionized</vt:lpstr>
      <vt:lpstr>Scientific Workflow</vt:lpstr>
      <vt:lpstr>Need for provenance</vt:lpstr>
      <vt:lpstr>Outline</vt:lpstr>
      <vt:lpstr>Workflow Provenance Repositories</vt:lpstr>
      <vt:lpstr>Current situation: Workflow repositories</vt:lpstr>
      <vt:lpstr>The Vision</vt:lpstr>
      <vt:lpstr>Slide 9</vt:lpstr>
      <vt:lpstr>Privacy Concerns in Scientific Workflows</vt:lpstr>
      <vt:lpstr>Example: Module Privacy</vt:lpstr>
      <vt:lpstr>Example: Structural Privacy</vt:lpstr>
      <vt:lpstr>Privacy concerns at a glance</vt:lpstr>
      <vt:lpstr>Module Privacy (a hint)</vt:lpstr>
      <vt:lpstr>Search and Query</vt:lpstr>
      <vt:lpstr>Slide 16</vt:lpstr>
      <vt:lpstr>Access Views</vt:lpstr>
      <vt:lpstr>Slide 18</vt:lpstr>
      <vt:lpstr>Result of “database, disorder risk” </vt:lpstr>
      <vt:lpstr>Slide 20</vt:lpstr>
      <vt:lpstr>Queries</vt:lpstr>
      <vt:lpstr>Research Challenges</vt:lpstr>
      <vt:lpstr>Acknowledgments</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 Issues in Scientific Workflow Provenance</dc:title>
  <dc:creator>sudeepa roy</dc:creator>
  <cp:lastModifiedBy>Susan Davidson</cp:lastModifiedBy>
  <cp:revision>1894</cp:revision>
  <dcterms:created xsi:type="dcterms:W3CDTF">2011-01-14T01:34:15Z</dcterms:created>
  <dcterms:modified xsi:type="dcterms:W3CDTF">2011-01-14T01:35:27Z</dcterms:modified>
</cp:coreProperties>
</file>